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Lst>
  <p:notesMasterIdLst>
    <p:notesMasterId r:id="rId18"/>
  </p:notesMasterIdLst>
  <p:handoutMasterIdLst>
    <p:handoutMasterId r:id="rId19"/>
  </p:handoutMasterIdLst>
  <p:sldIdLst>
    <p:sldId id="267" r:id="rId3"/>
    <p:sldId id="268" r:id="rId4"/>
    <p:sldId id="269" r:id="rId5"/>
    <p:sldId id="270" r:id="rId6"/>
    <p:sldId id="271" r:id="rId7"/>
    <p:sldId id="272" r:id="rId8"/>
    <p:sldId id="273" r:id="rId9"/>
    <p:sldId id="275" r:id="rId10"/>
    <p:sldId id="274" r:id="rId11"/>
    <p:sldId id="283" r:id="rId12"/>
    <p:sldId id="285" r:id="rId13"/>
    <p:sldId id="284" r:id="rId14"/>
    <p:sldId id="279" r:id="rId15"/>
    <p:sldId id="282" r:id="rId16"/>
    <p:sldId id="280" r:id="rId17"/>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ingshuk Islam" initials="KI"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72" autoAdjust="0"/>
  </p:normalViewPr>
  <p:slideViewPr>
    <p:cSldViewPr>
      <p:cViewPr>
        <p:scale>
          <a:sx n="100" d="100"/>
          <a:sy n="100" d="100"/>
        </p:scale>
        <p:origin x="-354" y="20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4ACE1A-230C-4934-9457-7B1FB0A9DB0C}" type="doc">
      <dgm:prSet loTypeId="urn:microsoft.com/office/officeart/2005/8/layout/venn1" loCatId="relationship" qsTypeId="urn:microsoft.com/office/officeart/2005/8/quickstyle/simple3" qsCatId="simple" csTypeId="urn:microsoft.com/office/officeart/2005/8/colors/accent0_3" csCatId="mainScheme" phldr="1"/>
      <dgm:spPr/>
    </dgm:pt>
    <dgm:pt modelId="{9212BA4B-1A41-49CC-84EC-F42ACE8BC464}">
      <dgm:prSet custT="1"/>
      <dgm:spPr/>
      <dgm:t>
        <a:bodyPr/>
        <a:lstStyle/>
        <a:p>
          <a:r>
            <a:rPr lang="en-CA" sz="1400" dirty="0" smtClean="0">
              <a:solidFill>
                <a:srgbClr val="002060"/>
              </a:solidFill>
              <a:latin typeface="Calibri" panose="020F0502020204030204" pitchFamily="34" charset="0"/>
              <a:ea typeface="Verdana" panose="020B0604030504040204" pitchFamily="34" charset="0"/>
              <a:cs typeface="Verdana" panose="020B0604030504040204" pitchFamily="34" charset="0"/>
            </a:rPr>
            <a:t>1</a:t>
          </a:r>
          <a:endParaRPr lang="en-CA" sz="1400" dirty="0">
            <a:solidFill>
              <a:srgbClr val="002060"/>
            </a:solidFill>
            <a:latin typeface="Calibri" panose="020F0502020204030204" pitchFamily="34" charset="0"/>
            <a:ea typeface="Verdana" panose="020B0604030504040204" pitchFamily="34" charset="0"/>
            <a:cs typeface="Verdana" panose="020B0604030504040204" pitchFamily="34" charset="0"/>
          </a:endParaRPr>
        </a:p>
      </dgm:t>
    </dgm:pt>
    <dgm:pt modelId="{B6A80658-F28E-406E-AB40-034FAFC24EB7}" type="parTrans" cxnId="{A190DBA7-8F69-46B4-8785-D144E10A2401}">
      <dgm:prSet/>
      <dgm:spPr/>
      <dgm:t>
        <a:bodyPr/>
        <a:lstStyle/>
        <a:p>
          <a:endParaRPr lang="en-CA"/>
        </a:p>
      </dgm:t>
    </dgm:pt>
    <dgm:pt modelId="{3AFFB34D-4B46-4856-A052-B927BD90D1AD}" type="sibTrans" cxnId="{A190DBA7-8F69-46B4-8785-D144E10A2401}">
      <dgm:prSet/>
      <dgm:spPr/>
      <dgm:t>
        <a:bodyPr/>
        <a:lstStyle/>
        <a:p>
          <a:endParaRPr lang="en-CA"/>
        </a:p>
      </dgm:t>
    </dgm:pt>
    <dgm:pt modelId="{A03460AD-CB40-4783-8FD2-5C8BF29B4F2C}">
      <dgm:prSet custT="1"/>
      <dgm:spPr/>
      <dgm:t>
        <a:bodyPr/>
        <a:lstStyle/>
        <a:p>
          <a:r>
            <a:rPr lang="en-CA" sz="1400" dirty="0" smtClean="0">
              <a:solidFill>
                <a:srgbClr val="002060"/>
              </a:solidFill>
              <a:latin typeface="Calibri" panose="020F0502020204030204" pitchFamily="34" charset="0"/>
              <a:ea typeface="Verdana" panose="020B0604030504040204" pitchFamily="34" charset="0"/>
              <a:cs typeface="Verdana" panose="020B0604030504040204" pitchFamily="34" charset="0"/>
            </a:rPr>
            <a:t>7, </a:t>
          </a:r>
          <a:r>
            <a:rPr lang="en-CA" sz="1400" dirty="0">
              <a:solidFill>
                <a:srgbClr val="002060"/>
              </a:solidFill>
              <a:latin typeface="Calibri" panose="020F0502020204030204" pitchFamily="34" charset="0"/>
              <a:ea typeface="Verdana" panose="020B0604030504040204" pitchFamily="34" charset="0"/>
              <a:cs typeface="Verdana" panose="020B0604030504040204" pitchFamily="34" charset="0"/>
            </a:rPr>
            <a:t>9, </a:t>
          </a:r>
          <a:r>
            <a:rPr lang="en-CA" sz="1400" dirty="0" smtClean="0">
              <a:solidFill>
                <a:srgbClr val="002060"/>
              </a:solidFill>
              <a:latin typeface="Calibri" panose="020F0502020204030204" pitchFamily="34" charset="0"/>
              <a:ea typeface="Verdana" panose="020B0604030504040204" pitchFamily="34" charset="0"/>
              <a:cs typeface="Verdana" panose="020B0604030504040204" pitchFamily="34" charset="0"/>
            </a:rPr>
            <a:t>10</a:t>
          </a:r>
          <a:endParaRPr lang="en-CA" sz="1400" dirty="0">
            <a:solidFill>
              <a:srgbClr val="002060"/>
            </a:solidFill>
            <a:latin typeface="Calibri" panose="020F0502020204030204" pitchFamily="34" charset="0"/>
            <a:ea typeface="Verdana" panose="020B0604030504040204" pitchFamily="34" charset="0"/>
            <a:cs typeface="Verdana" panose="020B0604030504040204" pitchFamily="34" charset="0"/>
          </a:endParaRPr>
        </a:p>
      </dgm:t>
    </dgm:pt>
    <dgm:pt modelId="{F6FBACD6-63A6-4E7C-B836-F9021543D797}" type="parTrans" cxnId="{8FE015A0-D7FE-42EC-AFB1-F1470B9FF191}">
      <dgm:prSet/>
      <dgm:spPr/>
      <dgm:t>
        <a:bodyPr/>
        <a:lstStyle/>
        <a:p>
          <a:endParaRPr lang="en-CA"/>
        </a:p>
      </dgm:t>
    </dgm:pt>
    <dgm:pt modelId="{CA26C689-2232-45C8-B56D-98D7CDD51C5E}" type="sibTrans" cxnId="{8FE015A0-D7FE-42EC-AFB1-F1470B9FF191}">
      <dgm:prSet/>
      <dgm:spPr/>
      <dgm:t>
        <a:bodyPr/>
        <a:lstStyle/>
        <a:p>
          <a:endParaRPr lang="en-CA"/>
        </a:p>
      </dgm:t>
    </dgm:pt>
    <dgm:pt modelId="{A6EA4F10-E185-4D02-91FB-27031C97F0A6}">
      <dgm:prSet custT="1"/>
      <dgm:spPr/>
      <dgm:t>
        <a:bodyPr/>
        <a:lstStyle/>
        <a:p>
          <a:r>
            <a:rPr lang="en-CA" sz="1400" dirty="0" smtClean="0">
              <a:solidFill>
                <a:srgbClr val="002060"/>
              </a:solidFill>
              <a:latin typeface="Calibri" panose="020F0502020204030204" pitchFamily="34" charset="0"/>
              <a:ea typeface="Verdana" panose="020B0604030504040204" pitchFamily="34" charset="0"/>
              <a:cs typeface="Verdana" panose="020B0604030504040204" pitchFamily="34" charset="0"/>
            </a:rPr>
            <a:t>4</a:t>
          </a:r>
          <a:r>
            <a:rPr lang="en-CA" sz="1400" dirty="0">
              <a:solidFill>
                <a:srgbClr val="002060"/>
              </a:solidFill>
              <a:latin typeface="Calibri" panose="020F0502020204030204" pitchFamily="34" charset="0"/>
              <a:ea typeface="Verdana" panose="020B0604030504040204" pitchFamily="34" charset="0"/>
              <a:cs typeface="Verdana" panose="020B0604030504040204" pitchFamily="34" charset="0"/>
            </a:rPr>
            <a:t>, </a:t>
          </a:r>
          <a:r>
            <a:rPr lang="en-CA" sz="1400" dirty="0" smtClean="0">
              <a:solidFill>
                <a:srgbClr val="002060"/>
              </a:solidFill>
              <a:latin typeface="Calibri" panose="020F0502020204030204" pitchFamily="34" charset="0"/>
              <a:ea typeface="Verdana" panose="020B0604030504040204" pitchFamily="34" charset="0"/>
              <a:cs typeface="Verdana" panose="020B0604030504040204" pitchFamily="34" charset="0"/>
            </a:rPr>
            <a:t>5</a:t>
          </a:r>
          <a:endParaRPr lang="en-CA" sz="1400" dirty="0">
            <a:solidFill>
              <a:srgbClr val="002060"/>
            </a:solidFill>
            <a:latin typeface="Calibri" panose="020F0502020204030204" pitchFamily="34" charset="0"/>
            <a:ea typeface="Verdana" panose="020B0604030504040204" pitchFamily="34" charset="0"/>
            <a:cs typeface="Verdana" panose="020B0604030504040204" pitchFamily="34" charset="0"/>
          </a:endParaRPr>
        </a:p>
      </dgm:t>
    </dgm:pt>
    <dgm:pt modelId="{B97325F8-47DA-4FEB-A6DE-032D38CD203B}" type="parTrans" cxnId="{88BF1F8E-3E04-4F18-9476-902CADC9A7E2}">
      <dgm:prSet/>
      <dgm:spPr/>
      <dgm:t>
        <a:bodyPr/>
        <a:lstStyle/>
        <a:p>
          <a:endParaRPr lang="en-CA"/>
        </a:p>
      </dgm:t>
    </dgm:pt>
    <dgm:pt modelId="{AF6D1569-0267-4260-AC05-25D5E6368305}" type="sibTrans" cxnId="{88BF1F8E-3E04-4F18-9476-902CADC9A7E2}">
      <dgm:prSet/>
      <dgm:spPr/>
      <dgm:t>
        <a:bodyPr/>
        <a:lstStyle/>
        <a:p>
          <a:endParaRPr lang="en-CA"/>
        </a:p>
      </dgm:t>
    </dgm:pt>
    <dgm:pt modelId="{35A410BE-836F-4B5F-8D39-51339297B9FB}">
      <dgm:prSet custT="1"/>
      <dgm:spPr/>
      <dgm:t>
        <a:bodyPr/>
        <a:lstStyle/>
        <a:p>
          <a:r>
            <a:rPr lang="en-CA" sz="1400" dirty="0" smtClean="0">
              <a:solidFill>
                <a:srgbClr val="002060"/>
              </a:solidFill>
              <a:latin typeface="Calibri" panose="020F0502020204030204" pitchFamily="34" charset="0"/>
              <a:ea typeface="Verdana" panose="020B0604030504040204" pitchFamily="34" charset="0"/>
              <a:cs typeface="Verdana" panose="020B0604030504040204" pitchFamily="34" charset="0"/>
            </a:rPr>
            <a:t>11</a:t>
          </a:r>
          <a:r>
            <a:rPr lang="en-CA" sz="1400" dirty="0">
              <a:solidFill>
                <a:srgbClr val="002060"/>
              </a:solidFill>
              <a:latin typeface="Calibri" panose="020F0502020204030204" pitchFamily="34" charset="0"/>
              <a:ea typeface="Verdana" panose="020B0604030504040204" pitchFamily="34" charset="0"/>
              <a:cs typeface="Verdana" panose="020B0604030504040204" pitchFamily="34" charset="0"/>
            </a:rPr>
            <a:t>, 12, </a:t>
          </a:r>
          <a:r>
            <a:rPr lang="en-CA" sz="1400" dirty="0" smtClean="0">
              <a:solidFill>
                <a:srgbClr val="002060"/>
              </a:solidFill>
              <a:latin typeface="Calibri" panose="020F0502020204030204" pitchFamily="34" charset="0"/>
              <a:ea typeface="Verdana" panose="020B0604030504040204" pitchFamily="34" charset="0"/>
              <a:cs typeface="Verdana" panose="020B0604030504040204" pitchFamily="34" charset="0"/>
            </a:rPr>
            <a:t>14, </a:t>
          </a:r>
          <a:endParaRPr lang="en-CA" sz="1400" dirty="0">
            <a:solidFill>
              <a:srgbClr val="002060"/>
            </a:solidFill>
            <a:latin typeface="Calibri" panose="020F0502020204030204" pitchFamily="34" charset="0"/>
            <a:ea typeface="Verdana" panose="020B0604030504040204" pitchFamily="34" charset="0"/>
            <a:cs typeface="Verdana" panose="020B0604030504040204" pitchFamily="34" charset="0"/>
          </a:endParaRPr>
        </a:p>
      </dgm:t>
    </dgm:pt>
    <dgm:pt modelId="{5DC467C5-6424-46D9-AAB5-B240E407F13A}" type="parTrans" cxnId="{75320A9C-7181-48D6-864F-392A1DB5AC22}">
      <dgm:prSet/>
      <dgm:spPr/>
      <dgm:t>
        <a:bodyPr/>
        <a:lstStyle/>
        <a:p>
          <a:endParaRPr lang="en-CA"/>
        </a:p>
      </dgm:t>
    </dgm:pt>
    <dgm:pt modelId="{34FF6069-6BAB-4136-8474-DBA36A7D0740}" type="sibTrans" cxnId="{75320A9C-7181-48D6-864F-392A1DB5AC22}">
      <dgm:prSet/>
      <dgm:spPr/>
      <dgm:t>
        <a:bodyPr/>
        <a:lstStyle/>
        <a:p>
          <a:endParaRPr lang="en-CA"/>
        </a:p>
      </dgm:t>
    </dgm:pt>
    <dgm:pt modelId="{60B0D834-5810-4F04-848E-746313ACEB18}" type="pres">
      <dgm:prSet presAssocID="{744ACE1A-230C-4934-9457-7B1FB0A9DB0C}" presName="compositeShape" presStyleCnt="0">
        <dgm:presLayoutVars>
          <dgm:chMax val="7"/>
          <dgm:dir/>
          <dgm:resizeHandles val="exact"/>
        </dgm:presLayoutVars>
      </dgm:prSet>
      <dgm:spPr/>
    </dgm:pt>
    <dgm:pt modelId="{58C008B8-8212-4902-B6D9-EC9692019A06}" type="pres">
      <dgm:prSet presAssocID="{9212BA4B-1A41-49CC-84EC-F42ACE8BC464}" presName="circ1" presStyleLbl="vennNode1" presStyleIdx="0" presStyleCnt="4" custLinFactNeighborX="48077" custLinFactNeighborY="-18521"/>
      <dgm:spPr/>
      <dgm:t>
        <a:bodyPr/>
        <a:lstStyle/>
        <a:p>
          <a:endParaRPr lang="en-CA"/>
        </a:p>
      </dgm:t>
    </dgm:pt>
    <dgm:pt modelId="{359D3DBB-7D5C-4974-8742-D4D46E98D00B}" type="pres">
      <dgm:prSet presAssocID="{9212BA4B-1A41-49CC-84EC-F42ACE8BC464}" presName="circ1Tx" presStyleLbl="revTx" presStyleIdx="0" presStyleCnt="0">
        <dgm:presLayoutVars>
          <dgm:chMax val="0"/>
          <dgm:chPref val="0"/>
          <dgm:bulletEnabled val="1"/>
        </dgm:presLayoutVars>
      </dgm:prSet>
      <dgm:spPr/>
      <dgm:t>
        <a:bodyPr/>
        <a:lstStyle/>
        <a:p>
          <a:endParaRPr lang="en-CA"/>
        </a:p>
      </dgm:t>
    </dgm:pt>
    <dgm:pt modelId="{6BB2399E-AFAF-4ADE-9CA3-82CA748172C6}" type="pres">
      <dgm:prSet presAssocID="{A03460AD-CB40-4783-8FD2-5C8BF29B4F2C}" presName="circ2" presStyleLbl="vennNode1" presStyleIdx="1" presStyleCnt="4" custLinFactNeighborX="-12546" custLinFactNeighborY="17743"/>
      <dgm:spPr/>
      <dgm:t>
        <a:bodyPr/>
        <a:lstStyle/>
        <a:p>
          <a:endParaRPr lang="en-CA"/>
        </a:p>
      </dgm:t>
    </dgm:pt>
    <dgm:pt modelId="{AC4A89E4-456D-46BE-A048-51B6BF9D3C97}" type="pres">
      <dgm:prSet presAssocID="{A03460AD-CB40-4783-8FD2-5C8BF29B4F2C}" presName="circ2Tx" presStyleLbl="revTx" presStyleIdx="0" presStyleCnt="0">
        <dgm:presLayoutVars>
          <dgm:chMax val="0"/>
          <dgm:chPref val="0"/>
          <dgm:bulletEnabled val="1"/>
        </dgm:presLayoutVars>
      </dgm:prSet>
      <dgm:spPr/>
      <dgm:t>
        <a:bodyPr/>
        <a:lstStyle/>
        <a:p>
          <a:endParaRPr lang="en-CA"/>
        </a:p>
      </dgm:t>
    </dgm:pt>
    <dgm:pt modelId="{B8FCFDE0-6D15-44EE-8723-039AB3CB99BB}" type="pres">
      <dgm:prSet presAssocID="{A6EA4F10-E185-4D02-91FB-27031C97F0A6}" presName="circ3" presStyleLbl="vennNode1" presStyleIdx="2" presStyleCnt="4" custLinFactNeighborX="-13736" custLinFactNeighborY="5769"/>
      <dgm:spPr/>
      <dgm:t>
        <a:bodyPr/>
        <a:lstStyle/>
        <a:p>
          <a:endParaRPr lang="en-CA"/>
        </a:p>
      </dgm:t>
    </dgm:pt>
    <dgm:pt modelId="{442EA318-0C04-466E-8D3B-4CB54B5A42BD}" type="pres">
      <dgm:prSet presAssocID="{A6EA4F10-E185-4D02-91FB-27031C97F0A6}" presName="circ3Tx" presStyleLbl="revTx" presStyleIdx="0" presStyleCnt="0">
        <dgm:presLayoutVars>
          <dgm:chMax val="0"/>
          <dgm:chPref val="0"/>
          <dgm:bulletEnabled val="1"/>
        </dgm:presLayoutVars>
      </dgm:prSet>
      <dgm:spPr/>
      <dgm:t>
        <a:bodyPr/>
        <a:lstStyle/>
        <a:p>
          <a:endParaRPr lang="en-CA"/>
        </a:p>
      </dgm:t>
    </dgm:pt>
    <dgm:pt modelId="{0F15BF3A-8EC0-4D2A-B720-54DE99C92763}" type="pres">
      <dgm:prSet presAssocID="{35A410BE-836F-4B5F-8D39-51339297B9FB}" presName="circ4" presStyleLbl="vennNode1" presStyleIdx="3" presStyleCnt="4" custLinFactNeighborX="-618" custLinFactNeighborY="-1849"/>
      <dgm:spPr/>
      <dgm:t>
        <a:bodyPr/>
        <a:lstStyle/>
        <a:p>
          <a:endParaRPr lang="en-CA"/>
        </a:p>
      </dgm:t>
    </dgm:pt>
    <dgm:pt modelId="{E3843A77-02CE-43E4-BB50-29FEB432C39F}" type="pres">
      <dgm:prSet presAssocID="{35A410BE-836F-4B5F-8D39-51339297B9FB}" presName="circ4Tx" presStyleLbl="revTx" presStyleIdx="0" presStyleCnt="0">
        <dgm:presLayoutVars>
          <dgm:chMax val="0"/>
          <dgm:chPref val="0"/>
          <dgm:bulletEnabled val="1"/>
        </dgm:presLayoutVars>
      </dgm:prSet>
      <dgm:spPr/>
      <dgm:t>
        <a:bodyPr/>
        <a:lstStyle/>
        <a:p>
          <a:endParaRPr lang="en-CA"/>
        </a:p>
      </dgm:t>
    </dgm:pt>
  </dgm:ptLst>
  <dgm:cxnLst>
    <dgm:cxn modelId="{75320A9C-7181-48D6-864F-392A1DB5AC22}" srcId="{744ACE1A-230C-4934-9457-7B1FB0A9DB0C}" destId="{35A410BE-836F-4B5F-8D39-51339297B9FB}" srcOrd="3" destOrd="0" parTransId="{5DC467C5-6424-46D9-AAB5-B240E407F13A}" sibTransId="{34FF6069-6BAB-4136-8474-DBA36A7D0740}"/>
    <dgm:cxn modelId="{7D5F0A40-5FBB-4F59-9BD6-5D608F2AA266}" type="presOf" srcId="{35A410BE-836F-4B5F-8D39-51339297B9FB}" destId="{0F15BF3A-8EC0-4D2A-B720-54DE99C92763}" srcOrd="0" destOrd="0" presId="urn:microsoft.com/office/officeart/2005/8/layout/venn1"/>
    <dgm:cxn modelId="{8C212A7A-313D-441E-8D4E-7B28937AEBAA}" type="presOf" srcId="{744ACE1A-230C-4934-9457-7B1FB0A9DB0C}" destId="{60B0D834-5810-4F04-848E-746313ACEB18}" srcOrd="0" destOrd="0" presId="urn:microsoft.com/office/officeart/2005/8/layout/venn1"/>
    <dgm:cxn modelId="{3795489C-8CC8-4502-B34E-C814B8F33CEB}" type="presOf" srcId="{A03460AD-CB40-4783-8FD2-5C8BF29B4F2C}" destId="{6BB2399E-AFAF-4ADE-9CA3-82CA748172C6}" srcOrd="0" destOrd="0" presId="urn:microsoft.com/office/officeart/2005/8/layout/venn1"/>
    <dgm:cxn modelId="{A190DBA7-8F69-46B4-8785-D144E10A2401}" srcId="{744ACE1A-230C-4934-9457-7B1FB0A9DB0C}" destId="{9212BA4B-1A41-49CC-84EC-F42ACE8BC464}" srcOrd="0" destOrd="0" parTransId="{B6A80658-F28E-406E-AB40-034FAFC24EB7}" sibTransId="{3AFFB34D-4B46-4856-A052-B927BD90D1AD}"/>
    <dgm:cxn modelId="{8FE015A0-D7FE-42EC-AFB1-F1470B9FF191}" srcId="{744ACE1A-230C-4934-9457-7B1FB0A9DB0C}" destId="{A03460AD-CB40-4783-8FD2-5C8BF29B4F2C}" srcOrd="1" destOrd="0" parTransId="{F6FBACD6-63A6-4E7C-B836-F9021543D797}" sibTransId="{CA26C689-2232-45C8-B56D-98D7CDD51C5E}"/>
    <dgm:cxn modelId="{95E03260-9575-4CDA-88B2-77660ED1DF74}" type="presOf" srcId="{9212BA4B-1A41-49CC-84EC-F42ACE8BC464}" destId="{359D3DBB-7D5C-4974-8742-D4D46E98D00B}" srcOrd="1" destOrd="0" presId="urn:microsoft.com/office/officeart/2005/8/layout/venn1"/>
    <dgm:cxn modelId="{FC7B8B8F-098F-4CA6-BCB8-083997D5AFCF}" type="presOf" srcId="{A6EA4F10-E185-4D02-91FB-27031C97F0A6}" destId="{442EA318-0C04-466E-8D3B-4CB54B5A42BD}" srcOrd="1" destOrd="0" presId="urn:microsoft.com/office/officeart/2005/8/layout/venn1"/>
    <dgm:cxn modelId="{68144E7A-2A83-4A9C-8A0C-DCF5DB7902E8}" type="presOf" srcId="{9212BA4B-1A41-49CC-84EC-F42ACE8BC464}" destId="{58C008B8-8212-4902-B6D9-EC9692019A06}" srcOrd="0" destOrd="0" presId="urn:microsoft.com/office/officeart/2005/8/layout/venn1"/>
    <dgm:cxn modelId="{5E1879FD-D119-445A-8A67-A2BBF8B0E10C}" type="presOf" srcId="{A6EA4F10-E185-4D02-91FB-27031C97F0A6}" destId="{B8FCFDE0-6D15-44EE-8723-039AB3CB99BB}" srcOrd="0" destOrd="0" presId="urn:microsoft.com/office/officeart/2005/8/layout/venn1"/>
    <dgm:cxn modelId="{37957D1F-55EE-4335-8BAA-D9ECD3C8036C}" type="presOf" srcId="{35A410BE-836F-4B5F-8D39-51339297B9FB}" destId="{E3843A77-02CE-43E4-BB50-29FEB432C39F}" srcOrd="1" destOrd="0" presId="urn:microsoft.com/office/officeart/2005/8/layout/venn1"/>
    <dgm:cxn modelId="{88BF1F8E-3E04-4F18-9476-902CADC9A7E2}" srcId="{744ACE1A-230C-4934-9457-7B1FB0A9DB0C}" destId="{A6EA4F10-E185-4D02-91FB-27031C97F0A6}" srcOrd="2" destOrd="0" parTransId="{B97325F8-47DA-4FEB-A6DE-032D38CD203B}" sibTransId="{AF6D1569-0267-4260-AC05-25D5E6368305}"/>
    <dgm:cxn modelId="{4930EF1E-B65B-4788-BFAC-E1070F0DF69E}" type="presOf" srcId="{A03460AD-CB40-4783-8FD2-5C8BF29B4F2C}" destId="{AC4A89E4-456D-46BE-A048-51B6BF9D3C97}" srcOrd="1" destOrd="0" presId="urn:microsoft.com/office/officeart/2005/8/layout/venn1"/>
    <dgm:cxn modelId="{74F3675C-FC65-4924-AA8C-E6328C4D573B}" type="presParOf" srcId="{60B0D834-5810-4F04-848E-746313ACEB18}" destId="{58C008B8-8212-4902-B6D9-EC9692019A06}" srcOrd="0" destOrd="0" presId="urn:microsoft.com/office/officeart/2005/8/layout/venn1"/>
    <dgm:cxn modelId="{8BD258AF-758D-46F6-94BC-D452CAB4BEED}" type="presParOf" srcId="{60B0D834-5810-4F04-848E-746313ACEB18}" destId="{359D3DBB-7D5C-4974-8742-D4D46E98D00B}" srcOrd="1" destOrd="0" presId="urn:microsoft.com/office/officeart/2005/8/layout/venn1"/>
    <dgm:cxn modelId="{45A93A7A-6A24-460E-BA43-20C244615B04}" type="presParOf" srcId="{60B0D834-5810-4F04-848E-746313ACEB18}" destId="{6BB2399E-AFAF-4ADE-9CA3-82CA748172C6}" srcOrd="2" destOrd="0" presId="urn:microsoft.com/office/officeart/2005/8/layout/venn1"/>
    <dgm:cxn modelId="{186C8A84-9F5E-4532-ADD5-D265C41FAC0F}" type="presParOf" srcId="{60B0D834-5810-4F04-848E-746313ACEB18}" destId="{AC4A89E4-456D-46BE-A048-51B6BF9D3C97}" srcOrd="3" destOrd="0" presId="urn:microsoft.com/office/officeart/2005/8/layout/venn1"/>
    <dgm:cxn modelId="{EA7F7DA3-5E10-4DD2-932B-6F2C4C442F04}" type="presParOf" srcId="{60B0D834-5810-4F04-848E-746313ACEB18}" destId="{B8FCFDE0-6D15-44EE-8723-039AB3CB99BB}" srcOrd="4" destOrd="0" presId="urn:microsoft.com/office/officeart/2005/8/layout/venn1"/>
    <dgm:cxn modelId="{72066BD6-47CD-4B36-8355-95C10234CB7B}" type="presParOf" srcId="{60B0D834-5810-4F04-848E-746313ACEB18}" destId="{442EA318-0C04-466E-8D3B-4CB54B5A42BD}" srcOrd="5" destOrd="0" presId="urn:microsoft.com/office/officeart/2005/8/layout/venn1"/>
    <dgm:cxn modelId="{7477A184-504C-46A9-A81E-433F1A6E8A84}" type="presParOf" srcId="{60B0D834-5810-4F04-848E-746313ACEB18}" destId="{0F15BF3A-8EC0-4D2A-B720-54DE99C92763}" srcOrd="6" destOrd="0" presId="urn:microsoft.com/office/officeart/2005/8/layout/venn1"/>
    <dgm:cxn modelId="{7BFC7F5F-8920-465F-BE39-A81998316029}" type="presParOf" srcId="{60B0D834-5810-4F04-848E-746313ACEB18}" destId="{E3843A77-02CE-43E4-BB50-29FEB432C39F}" srcOrd="7" destOrd="0" presId="urn:microsoft.com/office/officeart/2005/8/layout/venn1"/>
  </dgm:cxnLst>
  <dgm:bg>
    <a:noFill/>
  </dgm:bg>
  <dgm:whole>
    <a:ln>
      <a:no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8C008B8-8212-4902-B6D9-EC9692019A06}">
      <dsp:nvSpPr>
        <dsp:cNvPr id="0" name=""/>
        <dsp:cNvSpPr/>
      </dsp:nvSpPr>
      <dsp:spPr>
        <a:xfrm>
          <a:off x="2711197" y="0"/>
          <a:ext cx="1664208" cy="1664208"/>
        </a:xfrm>
        <a:prstGeom prst="ellipse">
          <a:avLst/>
        </a:prstGeom>
        <a:gradFill rotWithShape="0">
          <a:gsLst>
            <a:gs pos="0">
              <a:schemeClr val="dk2">
                <a:alpha val="50000"/>
                <a:hueOff val="0"/>
                <a:satOff val="0"/>
                <a:lumOff val="0"/>
                <a:alphaOff val="0"/>
                <a:tint val="50000"/>
                <a:satMod val="300000"/>
              </a:schemeClr>
            </a:gs>
            <a:gs pos="35000">
              <a:schemeClr val="dk2">
                <a:alpha val="50000"/>
                <a:hueOff val="0"/>
                <a:satOff val="0"/>
                <a:lumOff val="0"/>
                <a:alphaOff val="0"/>
                <a:tint val="37000"/>
                <a:satMod val="300000"/>
              </a:schemeClr>
            </a:gs>
            <a:gs pos="100000">
              <a:schemeClr val="dk2">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CA" sz="1400" kern="1200" dirty="0" smtClean="0">
              <a:solidFill>
                <a:srgbClr val="002060"/>
              </a:solidFill>
              <a:latin typeface="Calibri" panose="020F0502020204030204" pitchFamily="34" charset="0"/>
              <a:ea typeface="Verdana" panose="020B0604030504040204" pitchFamily="34" charset="0"/>
              <a:cs typeface="Verdana" panose="020B0604030504040204" pitchFamily="34" charset="0"/>
            </a:rPr>
            <a:t>1</a:t>
          </a:r>
          <a:endParaRPr lang="en-CA" sz="1400" kern="1200" dirty="0">
            <a:solidFill>
              <a:srgbClr val="002060"/>
            </a:solidFill>
            <a:latin typeface="Calibri" panose="020F0502020204030204" pitchFamily="34" charset="0"/>
            <a:ea typeface="Verdana" panose="020B0604030504040204" pitchFamily="34" charset="0"/>
            <a:cs typeface="Verdana" panose="020B0604030504040204" pitchFamily="34" charset="0"/>
          </a:endParaRPr>
        </a:p>
      </dsp:txBody>
      <dsp:txXfrm>
        <a:off x="2903221" y="224027"/>
        <a:ext cx="1280160" cy="528066"/>
      </dsp:txXfrm>
    </dsp:sp>
    <dsp:sp modelId="{6BB2399E-AFAF-4ADE-9CA3-82CA748172C6}">
      <dsp:nvSpPr>
        <dsp:cNvPr id="0" name=""/>
        <dsp:cNvSpPr/>
      </dsp:nvSpPr>
      <dsp:spPr>
        <a:xfrm>
          <a:off x="2438396" y="1063376"/>
          <a:ext cx="1664208" cy="1664208"/>
        </a:xfrm>
        <a:prstGeom prst="ellipse">
          <a:avLst/>
        </a:prstGeom>
        <a:gradFill rotWithShape="0">
          <a:gsLst>
            <a:gs pos="0">
              <a:schemeClr val="dk2">
                <a:alpha val="50000"/>
                <a:hueOff val="0"/>
                <a:satOff val="0"/>
                <a:lumOff val="0"/>
                <a:alphaOff val="0"/>
                <a:tint val="50000"/>
                <a:satMod val="300000"/>
              </a:schemeClr>
            </a:gs>
            <a:gs pos="35000">
              <a:schemeClr val="dk2">
                <a:alpha val="50000"/>
                <a:hueOff val="0"/>
                <a:satOff val="0"/>
                <a:lumOff val="0"/>
                <a:alphaOff val="0"/>
                <a:tint val="37000"/>
                <a:satMod val="300000"/>
              </a:schemeClr>
            </a:gs>
            <a:gs pos="100000">
              <a:schemeClr val="dk2">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CA" sz="1400" kern="1200" dirty="0" smtClean="0">
              <a:solidFill>
                <a:srgbClr val="002060"/>
              </a:solidFill>
              <a:latin typeface="Calibri" panose="020F0502020204030204" pitchFamily="34" charset="0"/>
              <a:ea typeface="Verdana" panose="020B0604030504040204" pitchFamily="34" charset="0"/>
              <a:cs typeface="Verdana" panose="020B0604030504040204" pitchFamily="34" charset="0"/>
            </a:rPr>
            <a:t>7, </a:t>
          </a:r>
          <a:r>
            <a:rPr lang="en-CA" sz="1400" kern="1200" dirty="0">
              <a:solidFill>
                <a:srgbClr val="002060"/>
              </a:solidFill>
              <a:latin typeface="Calibri" panose="020F0502020204030204" pitchFamily="34" charset="0"/>
              <a:ea typeface="Verdana" panose="020B0604030504040204" pitchFamily="34" charset="0"/>
              <a:cs typeface="Verdana" panose="020B0604030504040204" pitchFamily="34" charset="0"/>
            </a:rPr>
            <a:t>9, </a:t>
          </a:r>
          <a:r>
            <a:rPr lang="en-CA" sz="1400" kern="1200" dirty="0" smtClean="0">
              <a:solidFill>
                <a:srgbClr val="002060"/>
              </a:solidFill>
              <a:latin typeface="Calibri" panose="020F0502020204030204" pitchFamily="34" charset="0"/>
              <a:ea typeface="Verdana" panose="020B0604030504040204" pitchFamily="34" charset="0"/>
              <a:cs typeface="Verdana" panose="020B0604030504040204" pitchFamily="34" charset="0"/>
            </a:rPr>
            <a:t>10</a:t>
          </a:r>
          <a:endParaRPr lang="en-CA" sz="1400" kern="1200" dirty="0">
            <a:solidFill>
              <a:srgbClr val="002060"/>
            </a:solidFill>
            <a:latin typeface="Calibri" panose="020F0502020204030204" pitchFamily="34" charset="0"/>
            <a:ea typeface="Verdana" panose="020B0604030504040204" pitchFamily="34" charset="0"/>
            <a:cs typeface="Verdana" panose="020B0604030504040204" pitchFamily="34" charset="0"/>
          </a:endParaRPr>
        </a:p>
      </dsp:txBody>
      <dsp:txXfrm>
        <a:off x="3334508" y="1255400"/>
        <a:ext cx="640080" cy="1280160"/>
      </dsp:txXfrm>
    </dsp:sp>
    <dsp:sp modelId="{B8FCFDE0-6D15-44EE-8723-039AB3CB99BB}">
      <dsp:nvSpPr>
        <dsp:cNvPr id="0" name=""/>
        <dsp:cNvSpPr/>
      </dsp:nvSpPr>
      <dsp:spPr>
        <a:xfrm>
          <a:off x="1682500" y="1536192"/>
          <a:ext cx="1664208" cy="1664208"/>
        </a:xfrm>
        <a:prstGeom prst="ellipse">
          <a:avLst/>
        </a:prstGeom>
        <a:gradFill rotWithShape="0">
          <a:gsLst>
            <a:gs pos="0">
              <a:schemeClr val="dk2">
                <a:alpha val="50000"/>
                <a:hueOff val="0"/>
                <a:satOff val="0"/>
                <a:lumOff val="0"/>
                <a:alphaOff val="0"/>
                <a:tint val="50000"/>
                <a:satMod val="300000"/>
              </a:schemeClr>
            </a:gs>
            <a:gs pos="35000">
              <a:schemeClr val="dk2">
                <a:alpha val="50000"/>
                <a:hueOff val="0"/>
                <a:satOff val="0"/>
                <a:lumOff val="0"/>
                <a:alphaOff val="0"/>
                <a:tint val="37000"/>
                <a:satMod val="300000"/>
              </a:schemeClr>
            </a:gs>
            <a:gs pos="100000">
              <a:schemeClr val="dk2">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CA" sz="1400" kern="1200" dirty="0" smtClean="0">
              <a:solidFill>
                <a:srgbClr val="002060"/>
              </a:solidFill>
              <a:latin typeface="Calibri" panose="020F0502020204030204" pitchFamily="34" charset="0"/>
              <a:ea typeface="Verdana" panose="020B0604030504040204" pitchFamily="34" charset="0"/>
              <a:cs typeface="Verdana" panose="020B0604030504040204" pitchFamily="34" charset="0"/>
            </a:rPr>
            <a:t>4</a:t>
          </a:r>
          <a:r>
            <a:rPr lang="en-CA" sz="1400" kern="1200" dirty="0">
              <a:solidFill>
                <a:srgbClr val="002060"/>
              </a:solidFill>
              <a:latin typeface="Calibri" panose="020F0502020204030204" pitchFamily="34" charset="0"/>
              <a:ea typeface="Verdana" panose="020B0604030504040204" pitchFamily="34" charset="0"/>
              <a:cs typeface="Verdana" panose="020B0604030504040204" pitchFamily="34" charset="0"/>
            </a:rPr>
            <a:t>, </a:t>
          </a:r>
          <a:r>
            <a:rPr lang="en-CA" sz="1400" kern="1200" dirty="0" smtClean="0">
              <a:solidFill>
                <a:srgbClr val="002060"/>
              </a:solidFill>
              <a:latin typeface="Calibri" panose="020F0502020204030204" pitchFamily="34" charset="0"/>
              <a:ea typeface="Verdana" panose="020B0604030504040204" pitchFamily="34" charset="0"/>
              <a:cs typeface="Verdana" panose="020B0604030504040204" pitchFamily="34" charset="0"/>
            </a:rPr>
            <a:t>5</a:t>
          </a:r>
          <a:endParaRPr lang="en-CA" sz="1400" kern="1200" dirty="0">
            <a:solidFill>
              <a:srgbClr val="002060"/>
            </a:solidFill>
            <a:latin typeface="Calibri" panose="020F0502020204030204" pitchFamily="34" charset="0"/>
            <a:ea typeface="Verdana" panose="020B0604030504040204" pitchFamily="34" charset="0"/>
            <a:cs typeface="Verdana" panose="020B0604030504040204" pitchFamily="34" charset="0"/>
          </a:endParaRPr>
        </a:p>
      </dsp:txBody>
      <dsp:txXfrm>
        <a:off x="1874524" y="2448306"/>
        <a:ext cx="1280160" cy="528066"/>
      </dsp:txXfrm>
    </dsp:sp>
    <dsp:sp modelId="{0F15BF3A-8EC0-4D2A-B720-54DE99C92763}">
      <dsp:nvSpPr>
        <dsp:cNvPr id="0" name=""/>
        <dsp:cNvSpPr/>
      </dsp:nvSpPr>
      <dsp:spPr>
        <a:xfrm>
          <a:off x="1164719" y="737324"/>
          <a:ext cx="1664208" cy="1664208"/>
        </a:xfrm>
        <a:prstGeom prst="ellipse">
          <a:avLst/>
        </a:prstGeom>
        <a:gradFill rotWithShape="0">
          <a:gsLst>
            <a:gs pos="0">
              <a:schemeClr val="dk2">
                <a:alpha val="50000"/>
                <a:hueOff val="0"/>
                <a:satOff val="0"/>
                <a:lumOff val="0"/>
                <a:alphaOff val="0"/>
                <a:tint val="50000"/>
                <a:satMod val="300000"/>
              </a:schemeClr>
            </a:gs>
            <a:gs pos="35000">
              <a:schemeClr val="dk2">
                <a:alpha val="50000"/>
                <a:hueOff val="0"/>
                <a:satOff val="0"/>
                <a:lumOff val="0"/>
                <a:alphaOff val="0"/>
                <a:tint val="37000"/>
                <a:satMod val="300000"/>
              </a:schemeClr>
            </a:gs>
            <a:gs pos="100000">
              <a:schemeClr val="dk2">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CA" sz="1400" kern="1200" dirty="0" smtClean="0">
              <a:solidFill>
                <a:srgbClr val="002060"/>
              </a:solidFill>
              <a:latin typeface="Calibri" panose="020F0502020204030204" pitchFamily="34" charset="0"/>
              <a:ea typeface="Verdana" panose="020B0604030504040204" pitchFamily="34" charset="0"/>
              <a:cs typeface="Verdana" panose="020B0604030504040204" pitchFamily="34" charset="0"/>
            </a:rPr>
            <a:t>11</a:t>
          </a:r>
          <a:r>
            <a:rPr lang="en-CA" sz="1400" kern="1200" dirty="0">
              <a:solidFill>
                <a:srgbClr val="002060"/>
              </a:solidFill>
              <a:latin typeface="Calibri" panose="020F0502020204030204" pitchFamily="34" charset="0"/>
              <a:ea typeface="Verdana" panose="020B0604030504040204" pitchFamily="34" charset="0"/>
              <a:cs typeface="Verdana" panose="020B0604030504040204" pitchFamily="34" charset="0"/>
            </a:rPr>
            <a:t>, 12, </a:t>
          </a:r>
          <a:r>
            <a:rPr lang="en-CA" sz="1400" kern="1200" dirty="0" smtClean="0">
              <a:solidFill>
                <a:srgbClr val="002060"/>
              </a:solidFill>
              <a:latin typeface="Calibri" panose="020F0502020204030204" pitchFamily="34" charset="0"/>
              <a:ea typeface="Verdana" panose="020B0604030504040204" pitchFamily="34" charset="0"/>
              <a:cs typeface="Verdana" panose="020B0604030504040204" pitchFamily="34" charset="0"/>
            </a:rPr>
            <a:t>14, </a:t>
          </a:r>
          <a:endParaRPr lang="en-CA" sz="1400" kern="1200" dirty="0">
            <a:solidFill>
              <a:srgbClr val="002060"/>
            </a:solidFill>
            <a:latin typeface="Calibri" panose="020F0502020204030204" pitchFamily="34" charset="0"/>
            <a:ea typeface="Verdana" panose="020B0604030504040204" pitchFamily="34" charset="0"/>
            <a:cs typeface="Verdana" panose="020B0604030504040204" pitchFamily="34" charset="0"/>
          </a:endParaRPr>
        </a:p>
      </dsp:txBody>
      <dsp:txXfrm>
        <a:off x="1292735" y="929348"/>
        <a:ext cx="640080" cy="128016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1164" cy="49712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7636" y="0"/>
            <a:ext cx="2951164" cy="497127"/>
          </a:xfrm>
          <a:prstGeom prst="rect">
            <a:avLst/>
          </a:prstGeom>
        </p:spPr>
        <p:txBody>
          <a:bodyPr vert="horz" lIns="91440" tIns="45720" rIns="91440" bIns="45720" rtlCol="0"/>
          <a:lstStyle>
            <a:lvl1pPr algn="r">
              <a:defRPr sz="1200"/>
            </a:lvl1pPr>
          </a:lstStyle>
          <a:p>
            <a:fld id="{DDAEE5B3-CCA9-4B51-B3B5-909018E81FF0}" type="datetimeFigureOut">
              <a:rPr lang="en-GB" smtClean="0"/>
              <a:pPr/>
              <a:t>31/03/2016</a:t>
            </a:fld>
            <a:endParaRPr lang="en-GB"/>
          </a:p>
        </p:txBody>
      </p:sp>
      <p:sp>
        <p:nvSpPr>
          <p:cNvPr id="4" name="Footer Placeholder 3"/>
          <p:cNvSpPr>
            <a:spLocks noGrp="1"/>
          </p:cNvSpPr>
          <p:nvPr>
            <p:ph type="ftr" sz="quarter" idx="2"/>
          </p:nvPr>
        </p:nvSpPr>
        <p:spPr>
          <a:xfrm>
            <a:off x="1" y="9443661"/>
            <a:ext cx="2951164" cy="49712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7636" y="9443661"/>
            <a:ext cx="2951164" cy="497127"/>
          </a:xfrm>
          <a:prstGeom prst="rect">
            <a:avLst/>
          </a:prstGeom>
        </p:spPr>
        <p:txBody>
          <a:bodyPr vert="horz" lIns="91440" tIns="45720" rIns="91440" bIns="45720" rtlCol="0" anchor="b"/>
          <a:lstStyle>
            <a:lvl1pPr algn="r">
              <a:defRPr sz="1200"/>
            </a:lvl1pPr>
          </a:lstStyle>
          <a:p>
            <a:fld id="{4E3BD512-939A-4217-A19A-A208C60A5FC4}" type="slidenum">
              <a:rPr lang="en-GB" smtClean="0"/>
              <a:pPr/>
              <a:t>‹#›</a:t>
            </a:fld>
            <a:endParaRPr lang="en-GB"/>
          </a:p>
        </p:txBody>
      </p:sp>
    </p:spTree>
    <p:extLst>
      <p:ext uri="{BB962C8B-B14F-4D97-AF65-F5344CB8AC3E}">
        <p14:creationId xmlns="" xmlns:p14="http://schemas.microsoft.com/office/powerpoint/2010/main" val="3351219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1164" cy="49712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36" y="0"/>
            <a:ext cx="2951164" cy="497127"/>
          </a:xfrm>
          <a:prstGeom prst="rect">
            <a:avLst/>
          </a:prstGeom>
        </p:spPr>
        <p:txBody>
          <a:bodyPr vert="horz" lIns="91440" tIns="45720" rIns="91440" bIns="45720" rtlCol="0"/>
          <a:lstStyle>
            <a:lvl1pPr algn="r">
              <a:defRPr sz="1200"/>
            </a:lvl1pPr>
          </a:lstStyle>
          <a:p>
            <a:fld id="{C2C75132-5FD9-40FD-821B-D2552F434989}" type="datetimeFigureOut">
              <a:rPr lang="en-GB" smtClean="0"/>
              <a:pPr/>
              <a:t>31/03/2016</a:t>
            </a:fld>
            <a:endParaRPr lang="en-GB"/>
          </a:p>
        </p:txBody>
      </p:sp>
      <p:sp>
        <p:nvSpPr>
          <p:cNvPr id="4" name="Slide Image Placeholder 3"/>
          <p:cNvSpPr>
            <a:spLocks noGrp="1" noRot="1" noChangeAspect="1"/>
          </p:cNvSpPr>
          <p:nvPr>
            <p:ph type="sldImg" idx="2"/>
          </p:nvPr>
        </p:nvSpPr>
        <p:spPr>
          <a:xfrm>
            <a:off x="919163" y="746125"/>
            <a:ext cx="4972050" cy="37290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22697"/>
            <a:ext cx="544830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43661"/>
            <a:ext cx="2951164" cy="49712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36" y="9443661"/>
            <a:ext cx="2951164" cy="497127"/>
          </a:xfrm>
          <a:prstGeom prst="rect">
            <a:avLst/>
          </a:prstGeom>
        </p:spPr>
        <p:txBody>
          <a:bodyPr vert="horz" lIns="91440" tIns="45720" rIns="91440" bIns="45720" rtlCol="0" anchor="b"/>
          <a:lstStyle>
            <a:lvl1pPr algn="r">
              <a:defRPr sz="1200"/>
            </a:lvl1pPr>
          </a:lstStyle>
          <a:p>
            <a:fld id="{1E78AC49-CD0A-4AC7-ACAC-641D8FD9130C}" type="slidenum">
              <a:rPr lang="en-GB" smtClean="0"/>
              <a:pPr/>
              <a:t>‹#›</a:t>
            </a:fld>
            <a:endParaRPr lang="en-GB"/>
          </a:p>
        </p:txBody>
      </p:sp>
    </p:spTree>
    <p:extLst>
      <p:ext uri="{BB962C8B-B14F-4D97-AF65-F5344CB8AC3E}">
        <p14:creationId xmlns="" xmlns:p14="http://schemas.microsoft.com/office/powerpoint/2010/main" val="2564670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Dear all welcome to my presentation. My name is </a:t>
            </a:r>
            <a:r>
              <a:rPr lang="en-GB" sz="1200" kern="1200" dirty="0" err="1" smtClean="0">
                <a:solidFill>
                  <a:schemeClr val="tx1"/>
                </a:solidFill>
                <a:effectLst/>
                <a:latin typeface="+mn-lt"/>
                <a:ea typeface="+mn-ea"/>
                <a:cs typeface="+mn-cs"/>
              </a:rPr>
              <a:t>Kingshuk</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Jubaer</a:t>
            </a:r>
            <a:r>
              <a:rPr lang="en-GB" sz="1200" kern="1200" dirty="0" smtClean="0">
                <a:solidFill>
                  <a:schemeClr val="tx1"/>
                </a:solidFill>
                <a:effectLst/>
                <a:latin typeface="+mn-lt"/>
                <a:ea typeface="+mn-ea"/>
                <a:cs typeface="+mn-cs"/>
              </a:rPr>
              <a:t> Islam and I am from University of Nottingham business school with the division of Operations Management and Information Systems. My supervisors are Professor </a:t>
            </a:r>
            <a:r>
              <a:rPr lang="en-GB" sz="1200" kern="1200" dirty="0" err="1" smtClean="0">
                <a:solidFill>
                  <a:schemeClr val="tx1"/>
                </a:solidFill>
                <a:effectLst/>
                <a:latin typeface="+mn-lt"/>
                <a:ea typeface="+mn-ea"/>
                <a:cs typeface="+mn-cs"/>
              </a:rPr>
              <a:t>Sanja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Petrovic</a:t>
            </a:r>
            <a:r>
              <a:rPr lang="en-GB" sz="1200" kern="1200" dirty="0" smtClean="0">
                <a:solidFill>
                  <a:schemeClr val="tx1"/>
                </a:solidFill>
                <a:effectLst/>
                <a:latin typeface="+mn-lt"/>
                <a:ea typeface="+mn-ea"/>
                <a:cs typeface="+mn-cs"/>
              </a:rPr>
              <a:t> and </a:t>
            </a:r>
            <a:r>
              <a:rPr lang="en-GB" sz="1200" kern="1200" dirty="0" err="1" smtClean="0">
                <a:solidFill>
                  <a:schemeClr val="tx1"/>
                </a:solidFill>
                <a:effectLst/>
                <a:latin typeface="+mn-lt"/>
                <a:ea typeface="+mn-ea"/>
                <a:cs typeface="+mn-cs"/>
              </a:rPr>
              <a:t>Dr.</a:t>
            </a:r>
            <a:r>
              <a:rPr lang="en-GB" sz="1200" kern="1200" dirty="0" smtClean="0">
                <a:solidFill>
                  <a:schemeClr val="tx1"/>
                </a:solidFill>
                <a:effectLst/>
                <a:latin typeface="+mn-lt"/>
                <a:ea typeface="+mn-ea"/>
                <a:cs typeface="+mn-cs"/>
              </a:rPr>
              <a:t> Alexander </a:t>
            </a:r>
            <a:r>
              <a:rPr lang="en-GB" sz="1200" kern="1200" dirty="0" err="1" smtClean="0">
                <a:solidFill>
                  <a:schemeClr val="tx1"/>
                </a:solidFill>
                <a:effectLst/>
                <a:latin typeface="+mn-lt"/>
                <a:ea typeface="+mn-ea"/>
                <a:cs typeface="+mn-cs"/>
              </a:rPr>
              <a:t>Trautrims</a:t>
            </a:r>
            <a:r>
              <a:rPr lang="en-GB" sz="1200" kern="1200" dirty="0" smtClean="0">
                <a:solidFill>
                  <a:schemeClr val="tx1"/>
                </a:solidFill>
                <a:effectLst/>
                <a:latin typeface="+mn-lt"/>
                <a:ea typeface="+mn-ea"/>
                <a:cs typeface="+mn-cs"/>
              </a:rPr>
              <a:t>. My research title is “</a:t>
            </a:r>
            <a:r>
              <a:rPr lang="en-GB" sz="1200" u="sng" kern="1200" dirty="0" smtClean="0">
                <a:solidFill>
                  <a:schemeClr val="tx1"/>
                </a:solidFill>
                <a:effectLst/>
                <a:latin typeface="+mn-lt"/>
                <a:ea typeface="+mn-ea"/>
                <a:cs typeface="+mn-cs"/>
              </a:rPr>
              <a:t>A multi criteria decision making model for vehicle routing problem in reverse logistics</a:t>
            </a:r>
            <a:r>
              <a:rPr lang="en-GB" sz="1200" kern="1200" dirty="0" smtClean="0">
                <a:solidFill>
                  <a:schemeClr val="tx1"/>
                </a:solidFill>
                <a:effectLst/>
                <a:latin typeface="+mn-lt"/>
                <a:ea typeface="+mn-ea"/>
                <a:cs typeface="+mn-cs"/>
              </a:rPr>
              <a:t>”. The name suggests that I shall be looking mainly at vehicle routing in the context of reverse logistics chain. We would like to propose a model that tells us what to do in terms of returning products and collection sites. We are also considering outsourcing and should the mother company outsource the vehicle routing process of returning products partially or completely. In the process we would also like to find out how to strategically place the collection points so that routing becomes optimized.</a:t>
            </a:r>
          </a:p>
          <a:p>
            <a:endParaRPr lang="en-GB" dirty="0"/>
          </a:p>
        </p:txBody>
      </p:sp>
      <p:sp>
        <p:nvSpPr>
          <p:cNvPr id="4" name="Slide Number Placeholder 3"/>
          <p:cNvSpPr>
            <a:spLocks noGrp="1"/>
          </p:cNvSpPr>
          <p:nvPr>
            <p:ph type="sldNum" sz="quarter" idx="10"/>
          </p:nvPr>
        </p:nvSpPr>
        <p:spPr/>
        <p:txBody>
          <a:bodyPr/>
          <a:lstStyle/>
          <a:p>
            <a:fld id="{1E78AC49-CD0A-4AC7-ACAC-641D8FD9130C}" type="slidenum">
              <a:rPr lang="en-GB" smtClean="0"/>
              <a:pPr/>
              <a:t>1</a:t>
            </a:fld>
            <a:endParaRPr lang="en-GB"/>
          </a:p>
        </p:txBody>
      </p:sp>
    </p:spTree>
    <p:extLst>
      <p:ext uri="{BB962C8B-B14F-4D97-AF65-F5344CB8AC3E}">
        <p14:creationId xmlns="" xmlns:p14="http://schemas.microsoft.com/office/powerpoint/2010/main" val="3407667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GB" sz="1200" kern="1200" dirty="0" smtClean="0">
                <a:solidFill>
                  <a:schemeClr val="tx1"/>
                </a:solidFill>
                <a:effectLst/>
                <a:latin typeface="+mn-lt"/>
                <a:ea typeface="+mn-ea"/>
                <a:cs typeface="+mn-cs"/>
              </a:rPr>
              <a:t>Here we talk about the objectives and the constraints. Similar to the attributes, we have five different objectives. We want to minimise the cost of travel, time required to travel between business locations and distances between business locations. At the same time we want to maximise the items delivered and picked-up.</a:t>
            </a:r>
          </a:p>
          <a:p>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E78AC49-CD0A-4AC7-ACAC-641D8FD9130C}"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200" kern="1200" dirty="0" smtClean="0">
                <a:solidFill>
                  <a:schemeClr val="tx1"/>
                </a:solidFill>
                <a:effectLst/>
                <a:latin typeface="+mn-lt"/>
                <a:ea typeface="+mn-ea"/>
                <a:cs typeface="+mn-cs"/>
              </a:rPr>
              <a:t>The constants are pretty straight forward. Vehicles are not to visit business locations more than once. We want to make sure that there are no overlapping of journeys. </a:t>
            </a:r>
          </a:p>
          <a:p>
            <a:pPr algn="just"/>
            <a:endParaRPr lang="en-GB" sz="1200" kern="1200" dirty="0" smtClean="0">
              <a:solidFill>
                <a:schemeClr val="tx1"/>
              </a:solidFill>
              <a:effectLst/>
              <a:latin typeface="+mn-lt"/>
              <a:ea typeface="+mn-ea"/>
              <a:cs typeface="+mn-cs"/>
            </a:endParaRPr>
          </a:p>
          <a:p>
            <a:pPr algn="just"/>
            <a:r>
              <a:rPr lang="en-GB" sz="1200" kern="1200" dirty="0" smtClean="0">
                <a:solidFill>
                  <a:schemeClr val="tx1"/>
                </a:solidFill>
                <a:effectLst/>
                <a:latin typeface="+mn-lt"/>
                <a:ea typeface="+mn-ea"/>
                <a:cs typeface="+mn-cs"/>
              </a:rPr>
              <a:t>The vehicles obviously are not allowed to carry more than their capacity. The drivers, for health and safety reasons and also because of the law are not allowed to drive more than specified time and thus this becomes a constraint. </a:t>
            </a:r>
          </a:p>
          <a:p>
            <a:pPr algn="just"/>
            <a:endParaRPr lang="en-GB" sz="1200" kern="1200" dirty="0" smtClean="0">
              <a:solidFill>
                <a:schemeClr val="tx1"/>
              </a:solidFill>
              <a:effectLst/>
              <a:latin typeface="+mn-lt"/>
              <a:ea typeface="+mn-ea"/>
              <a:cs typeface="+mn-cs"/>
            </a:endParaRPr>
          </a:p>
          <a:p>
            <a:pPr algn="just"/>
            <a:r>
              <a:rPr lang="en-GB" sz="1200" kern="1200" dirty="0" smtClean="0">
                <a:solidFill>
                  <a:schemeClr val="tx1"/>
                </a:solidFill>
                <a:effectLst/>
                <a:latin typeface="+mn-lt"/>
                <a:ea typeface="+mn-ea"/>
                <a:cs typeface="+mn-cs"/>
              </a:rPr>
              <a:t>As we do not want overlap of journeys, we want to make sure that all the items are picked up from the business location in time of drop offs or in case of only pickups.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Both of these constraints may be considered as soft constraints but only when we are not considering simultaneous pick and delivery rather considering them case by case.</a:t>
            </a:r>
          </a:p>
          <a:p>
            <a:pPr algn="just"/>
            <a:endParaRPr lang="en-GB" sz="1200" kern="1200" dirty="0" smtClean="0">
              <a:solidFill>
                <a:schemeClr val="tx1"/>
              </a:solidFill>
              <a:effectLst/>
              <a:latin typeface="+mn-lt"/>
              <a:ea typeface="+mn-ea"/>
              <a:cs typeface="+mn-cs"/>
            </a:endParaRPr>
          </a:p>
          <a:p>
            <a:pPr algn="just"/>
            <a:r>
              <a:rPr lang="en-GB" sz="1200" kern="1200" dirty="0" smtClean="0">
                <a:solidFill>
                  <a:schemeClr val="tx1"/>
                </a:solidFill>
                <a:effectLst/>
                <a:latin typeface="+mn-lt"/>
                <a:ea typeface="+mn-ea"/>
                <a:cs typeface="+mn-cs"/>
              </a:rPr>
              <a:t>As always, the vehicles must return the main collection hub once the capacity is full.</a:t>
            </a:r>
          </a:p>
          <a:p>
            <a:pPr algn="just"/>
            <a:endParaRPr lang="en-GB" sz="1200" kern="1200" dirty="0" smtClean="0">
              <a:solidFill>
                <a:schemeClr val="tx1"/>
              </a:solidFill>
              <a:effectLst/>
              <a:latin typeface="+mn-lt"/>
              <a:ea typeface="+mn-ea"/>
              <a:cs typeface="+mn-cs"/>
            </a:endParaRPr>
          </a:p>
          <a:p>
            <a:pPr algn="just"/>
            <a:r>
              <a:rPr lang="en-GB" sz="1200" kern="1200" dirty="0" smtClean="0">
                <a:solidFill>
                  <a:schemeClr val="tx1"/>
                </a:solidFill>
                <a:effectLst/>
                <a:latin typeface="+mn-lt"/>
                <a:ea typeface="+mn-ea"/>
                <a:cs typeface="+mn-cs"/>
              </a:rPr>
              <a:t>For this specific problem, we are considering the number of vehicles to be fixed in number. The vehicles being fixed gives us the opportunity to consider outsourcing as it might not be possible to deliver and return all the items all by the help of only the current number of vehicles. And also by considering the number of vehicles as variable we will be able to see the effect of the numbers on the decision making.</a:t>
            </a:r>
          </a:p>
          <a:p>
            <a:endParaRPr lang="en-GB" dirty="0"/>
          </a:p>
        </p:txBody>
      </p:sp>
      <p:sp>
        <p:nvSpPr>
          <p:cNvPr id="4" name="Slide Number Placeholder 3"/>
          <p:cNvSpPr>
            <a:spLocks noGrp="1"/>
          </p:cNvSpPr>
          <p:nvPr>
            <p:ph type="sldNum" sz="quarter" idx="10"/>
          </p:nvPr>
        </p:nvSpPr>
        <p:spPr/>
        <p:txBody>
          <a:bodyPr/>
          <a:lstStyle/>
          <a:p>
            <a:fld id="{1E78AC49-CD0A-4AC7-ACAC-641D8FD9130C}" type="slidenum">
              <a:rPr lang="en-GB" smtClean="0"/>
              <a:pPr/>
              <a:t>11</a:t>
            </a:fld>
            <a:endParaRPr lang="en-GB"/>
          </a:p>
        </p:txBody>
      </p:sp>
    </p:spTree>
    <p:extLst>
      <p:ext uri="{BB962C8B-B14F-4D97-AF65-F5344CB8AC3E}">
        <p14:creationId xmlns="" xmlns:p14="http://schemas.microsoft.com/office/powerpoint/2010/main" val="2579550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Here we talk about the flow of information and how the model is conducted. We start by calculating the distance and time with the help of Google maps API. Here we start from the collection centre from</a:t>
            </a:r>
            <a:r>
              <a:rPr lang="en-GB" sz="1200" kern="1200" baseline="0" dirty="0" smtClean="0">
                <a:solidFill>
                  <a:schemeClr val="tx1"/>
                </a:solidFill>
                <a:effectLst/>
                <a:latin typeface="+mn-lt"/>
                <a:ea typeface="+mn-ea"/>
                <a:cs typeface="+mn-cs"/>
              </a:rPr>
              <a:t> where all the vehicles will start their journey. We also calculate the travel cost based on the distance and time found on the previous step and feed these information along with items to be collected and items to be dropped off into the main program. Now we run the TOPSIS program and find out the best value based on all these five factors. The location with the best value is chosen as the next location for the vehicle.</a:t>
            </a:r>
          </a:p>
          <a:p>
            <a:pPr marL="0" marR="0" indent="0" algn="just"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Here we do a check if all items has been delivered or not. If all items has not been delivered then the model will check if the driver has time to go to the next location and also if the driver has driven less than allocated time. With both answers being yes, the model will start a new search where this current location becomes the new starting location and the model does the previous calculations (time, date, cost) and run TOPSIS again and find the next best location for the vehicle.</a:t>
            </a:r>
          </a:p>
          <a:p>
            <a:pPr marL="0" marR="0" indent="0" algn="just"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If the answer is no here, it means that the driver has driven more than allocated time or does not have enough time to go the next location hence he must return the original collection centre hub.</a:t>
            </a:r>
          </a:p>
          <a:p>
            <a:pPr marL="0" marR="0" indent="0" algn="just"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The model will check if the all items has been delivered or picked up and the answer being yes, the model stops and the answer being no, the model will restart the whole process with a new vehicle and start the whole process again.</a:t>
            </a:r>
          </a:p>
          <a:p>
            <a:pPr marL="0" marR="0" indent="0" algn="just"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Now what if we have that all items has been delivered, now we must consider pick ups. We check if the vehicle capacity has been filled. If yes, the vehicle returns to the hub and are asked the question again if all the items has been delivered of picked up. Yes, the model ends and no it starts again with new vehicle.</a:t>
            </a:r>
          </a:p>
          <a:p>
            <a:pPr marL="0" marR="0" indent="0" algn="just"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If the capacity is not full, we ask if the driver has time to go the next location or driven less than allocated time, yes we start considering this location as new start point and start considering the next location, no return to the hub and start asking the questions again. At the end when all the items in the system has been dropped off or collected, the model ends. But we have left a gap here, the number of vehicles. If all the number of vehicles have been considered and still there are items to be returned or delivered, it means that we need more vehicles and can start considering outsourcing option.</a:t>
            </a:r>
          </a:p>
          <a:p>
            <a:pPr marL="0" marR="0" indent="0" algn="just"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That is the beauty of the model, we are not forcing it to drop or pick up all the items, some are left so that the outsourcing option can be considered.</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E78AC49-CD0A-4AC7-ACAC-641D8FD9130C}" type="slidenum">
              <a:rPr lang="en-GB" smtClean="0"/>
              <a:pPr/>
              <a:t>12</a:t>
            </a:fld>
            <a:endParaRPr lang="en-GB"/>
          </a:p>
        </p:txBody>
      </p:sp>
    </p:spTree>
    <p:extLst>
      <p:ext uri="{BB962C8B-B14F-4D97-AF65-F5344CB8AC3E}">
        <p14:creationId xmlns="" xmlns:p14="http://schemas.microsoft.com/office/powerpoint/2010/main" val="1092812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dirty="0" smtClean="0"/>
              <a:t>So, the model we have presented will contribute</a:t>
            </a:r>
            <a:r>
              <a:rPr lang="en-GB" baseline="0" dirty="0" smtClean="0"/>
              <a:t> to the minimisation of CO2emission. And also decision making under multiple criteria. We also provide an in-depth analysis of different network design scenarios and also what if the demand changes how it affects the network and also the changing cost factors and if it affects the network optimisation and also the outsourcing decision.</a:t>
            </a:r>
            <a:endParaRPr lang="en-GB" dirty="0"/>
          </a:p>
        </p:txBody>
      </p:sp>
      <p:sp>
        <p:nvSpPr>
          <p:cNvPr id="4" name="Slide Number Placeholder 3"/>
          <p:cNvSpPr>
            <a:spLocks noGrp="1"/>
          </p:cNvSpPr>
          <p:nvPr>
            <p:ph type="sldNum" sz="quarter" idx="10"/>
          </p:nvPr>
        </p:nvSpPr>
        <p:spPr/>
        <p:txBody>
          <a:bodyPr/>
          <a:lstStyle/>
          <a:p>
            <a:fld id="{1E78AC49-CD0A-4AC7-ACAC-641D8FD9130C}" type="slidenum">
              <a:rPr lang="en-GB" smtClean="0"/>
              <a:pPr/>
              <a:t>13</a:t>
            </a:fld>
            <a:endParaRPr lang="en-GB"/>
          </a:p>
        </p:txBody>
      </p:sp>
    </p:spTree>
    <p:extLst>
      <p:ext uri="{BB962C8B-B14F-4D97-AF65-F5344CB8AC3E}">
        <p14:creationId xmlns="" xmlns:p14="http://schemas.microsoft.com/office/powerpoint/2010/main" val="451402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78AC49-CD0A-4AC7-ACAC-641D8FD9130C}" type="slidenum">
              <a:rPr lang="en-GB" smtClean="0"/>
              <a:pPr/>
              <a:t>14</a:t>
            </a:fld>
            <a:endParaRPr lang="en-GB"/>
          </a:p>
        </p:txBody>
      </p:sp>
    </p:spTree>
    <p:extLst>
      <p:ext uri="{BB962C8B-B14F-4D97-AF65-F5344CB8AC3E}">
        <p14:creationId xmlns="" xmlns:p14="http://schemas.microsoft.com/office/powerpoint/2010/main" val="12926204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78AC49-CD0A-4AC7-ACAC-641D8FD9130C}" type="slidenum">
              <a:rPr lang="en-GB" smtClean="0"/>
              <a:pPr/>
              <a:t>15</a:t>
            </a:fld>
            <a:endParaRPr lang="en-GB"/>
          </a:p>
        </p:txBody>
      </p:sp>
    </p:spTree>
    <p:extLst>
      <p:ext uri="{BB962C8B-B14F-4D97-AF65-F5344CB8AC3E}">
        <p14:creationId xmlns="" xmlns:p14="http://schemas.microsoft.com/office/powerpoint/2010/main" val="2920639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200" kern="1200" dirty="0" smtClean="0">
                <a:solidFill>
                  <a:schemeClr val="tx1"/>
                </a:solidFill>
                <a:effectLst/>
                <a:latin typeface="+mn-lt"/>
                <a:ea typeface="+mn-ea"/>
                <a:cs typeface="+mn-cs"/>
              </a:rPr>
              <a:t>The research questions are aligned with the research title. But at first let’s learn about outsourcing. Outsourcing means transferring the job to someone, not within the mother firm, but specialised in the field so that some advantage can be achieved. </a:t>
            </a:r>
          </a:p>
          <a:p>
            <a:pPr algn="just"/>
            <a:r>
              <a:rPr lang="en-GB" sz="1200" kern="1200" dirty="0" smtClean="0">
                <a:solidFill>
                  <a:schemeClr val="tx1"/>
                </a:solidFill>
                <a:effectLst/>
                <a:latin typeface="+mn-lt"/>
                <a:ea typeface="+mn-ea"/>
                <a:cs typeface="+mn-cs"/>
              </a:rPr>
              <a:t> </a:t>
            </a:r>
          </a:p>
          <a:p>
            <a:pPr algn="just"/>
            <a:r>
              <a:rPr lang="en-GB" sz="1200" kern="1200" dirty="0" smtClean="0">
                <a:solidFill>
                  <a:schemeClr val="tx1"/>
                </a:solidFill>
                <a:effectLst/>
                <a:latin typeface="+mn-lt"/>
                <a:ea typeface="+mn-ea"/>
                <a:cs typeface="+mn-cs"/>
              </a:rPr>
              <a:t>The first research question talks about the first point of reverse logistics, the collection points. It asks the question that where the collection points should be placed so that routing becomes optimized. It doesn’t necessarily</a:t>
            </a:r>
            <a:r>
              <a:rPr lang="en-GB" sz="1200" kern="1200" baseline="0" dirty="0" smtClean="0">
                <a:solidFill>
                  <a:schemeClr val="tx1"/>
                </a:solidFill>
                <a:effectLst/>
                <a:latin typeface="+mn-lt"/>
                <a:ea typeface="+mn-ea"/>
                <a:cs typeface="+mn-cs"/>
              </a:rPr>
              <a:t> mean placing the locations but can be choosing the locations from established points as well.</a:t>
            </a:r>
            <a:endParaRPr lang="en-GB" sz="1200" kern="1200" dirty="0" smtClean="0">
              <a:solidFill>
                <a:schemeClr val="tx1"/>
              </a:solidFill>
              <a:effectLst/>
              <a:latin typeface="+mn-lt"/>
              <a:ea typeface="+mn-ea"/>
              <a:cs typeface="+mn-cs"/>
            </a:endParaRPr>
          </a:p>
          <a:p>
            <a:pPr algn="just"/>
            <a:r>
              <a:rPr lang="en-GB" sz="1200" kern="1200" dirty="0" smtClean="0">
                <a:solidFill>
                  <a:schemeClr val="tx1"/>
                </a:solidFill>
                <a:effectLst/>
                <a:latin typeface="+mn-lt"/>
                <a:ea typeface="+mn-ea"/>
                <a:cs typeface="+mn-cs"/>
              </a:rPr>
              <a:t> </a:t>
            </a:r>
          </a:p>
          <a:p>
            <a:pPr algn="just"/>
            <a:r>
              <a:rPr lang="en-GB" sz="1200" kern="1200" dirty="0" smtClean="0">
                <a:solidFill>
                  <a:schemeClr val="tx1"/>
                </a:solidFill>
                <a:effectLst/>
                <a:latin typeface="+mn-lt"/>
                <a:ea typeface="+mn-ea"/>
                <a:cs typeface="+mn-cs"/>
              </a:rPr>
              <a:t>The second question is very important one as it asks us why outsourcing needs to be considered in reverse logistics chain. Before deciding on outsourcing decisions, it is important to know and point out why outsourcing is important and especially in reverse logistics chain that is very complex in nature. </a:t>
            </a:r>
          </a:p>
          <a:p>
            <a:pPr algn="just"/>
            <a:r>
              <a:rPr lang="en-GB" sz="1200" kern="1200" dirty="0" smtClean="0">
                <a:solidFill>
                  <a:schemeClr val="tx1"/>
                </a:solidFill>
                <a:effectLst/>
                <a:latin typeface="+mn-lt"/>
                <a:ea typeface="+mn-ea"/>
                <a:cs typeface="+mn-cs"/>
              </a:rPr>
              <a:t> </a:t>
            </a:r>
          </a:p>
          <a:p>
            <a:pPr algn="just"/>
            <a:r>
              <a:rPr lang="en-GB" sz="1200" kern="1200" dirty="0" smtClean="0">
                <a:solidFill>
                  <a:schemeClr val="tx1"/>
                </a:solidFill>
                <a:effectLst/>
                <a:latin typeface="+mn-lt"/>
                <a:ea typeface="+mn-ea"/>
                <a:cs typeface="+mn-cs"/>
              </a:rPr>
              <a:t>The third question talks about the decision making tools for outsourcing decision that historically have been only strategic in nature. The question arises now why we need to consider combining both strategic and quantitative decision making tool together. We will see later in the research how it has been done theoretically so far and the research gap found in this case. By strategic decision making, we mean resource based view and transaction cost theory. Transaction cost economics and resource based view are two important and extremely influential factors in the study of outsourcing but they alone cannot explain all the complexities of outsourcing process. The argument is that inclusion of performance management, operations strategy, business improvement and process design in the study of outsourcing makes it better suited.</a:t>
            </a:r>
          </a:p>
          <a:p>
            <a:pPr algn="just"/>
            <a:r>
              <a:rPr lang="en-GB" sz="1200" kern="1200" dirty="0" smtClean="0">
                <a:solidFill>
                  <a:schemeClr val="tx1"/>
                </a:solidFill>
                <a:effectLst/>
                <a:latin typeface="+mn-lt"/>
                <a:ea typeface="+mn-ea"/>
                <a:cs typeface="+mn-cs"/>
              </a:rPr>
              <a:t> </a:t>
            </a:r>
          </a:p>
          <a:p>
            <a:pPr algn="just"/>
            <a:r>
              <a:rPr lang="en-GB" sz="1200" kern="1200" dirty="0" smtClean="0">
                <a:solidFill>
                  <a:schemeClr val="tx1"/>
                </a:solidFill>
                <a:effectLst/>
                <a:latin typeface="+mn-lt"/>
                <a:ea typeface="+mn-ea"/>
                <a:cs typeface="+mn-cs"/>
              </a:rPr>
              <a:t>The fourth question is the major point in our research as we want to know just when the outsourcing becomes a profitable option, rather than judging by the different theories, we want to know cost wise when it becomes profitable. Preferably produce a threshold that will tell us when it becomes profitable to outsource.</a:t>
            </a:r>
          </a:p>
          <a:p>
            <a:endParaRPr lang="en-GB" dirty="0"/>
          </a:p>
        </p:txBody>
      </p:sp>
      <p:sp>
        <p:nvSpPr>
          <p:cNvPr id="4" name="Slide Number Placeholder 3"/>
          <p:cNvSpPr>
            <a:spLocks noGrp="1"/>
          </p:cNvSpPr>
          <p:nvPr>
            <p:ph type="sldNum" sz="quarter" idx="10"/>
          </p:nvPr>
        </p:nvSpPr>
        <p:spPr/>
        <p:txBody>
          <a:bodyPr/>
          <a:lstStyle/>
          <a:p>
            <a:fld id="{1E78AC49-CD0A-4AC7-ACAC-641D8FD9130C}" type="slidenum">
              <a:rPr lang="en-GB" smtClean="0"/>
              <a:pPr/>
              <a:t>2</a:t>
            </a:fld>
            <a:endParaRPr lang="en-GB"/>
          </a:p>
        </p:txBody>
      </p:sp>
    </p:spTree>
    <p:extLst>
      <p:ext uri="{BB962C8B-B14F-4D97-AF65-F5344CB8AC3E}">
        <p14:creationId xmlns="" xmlns:p14="http://schemas.microsoft.com/office/powerpoint/2010/main" val="1827277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research objectives are stated here. At first it is required to define the variables to decide on the collection points so that routing can be optimized. Then it is to find out the required criteria for outsourcing decision in case of reverse logistics. Then we would develop a model that would help us on the outsourcing decision making and we consider it to be multi criteria decision making. We develop a solution technique; preferably a metaheuristics one as it might be of NP-hard category and finding an exact solution might be really time consuming and difficult. And later we test our model on a real world problem</a:t>
            </a:r>
            <a:r>
              <a:rPr lang="en-GB" sz="1200" kern="1200" baseline="0" dirty="0" smtClean="0">
                <a:solidFill>
                  <a:schemeClr val="tx1"/>
                </a:solidFill>
                <a:effectLst/>
                <a:latin typeface="+mn-lt"/>
                <a:ea typeface="+mn-ea"/>
                <a:cs typeface="+mn-cs"/>
              </a:rPr>
              <a:t> and test on different benchmark instances.</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E78AC49-CD0A-4AC7-ACAC-641D8FD9130C}" type="slidenum">
              <a:rPr lang="en-GB" smtClean="0"/>
              <a:pPr/>
              <a:t>3</a:t>
            </a:fld>
            <a:endParaRPr lang="en-GB"/>
          </a:p>
        </p:txBody>
      </p:sp>
    </p:spTree>
    <p:extLst>
      <p:ext uri="{BB962C8B-B14F-4D97-AF65-F5344CB8AC3E}">
        <p14:creationId xmlns="" xmlns:p14="http://schemas.microsoft.com/office/powerpoint/2010/main" val="3390604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200" kern="1200" dirty="0" err="1" smtClean="0">
                <a:solidFill>
                  <a:schemeClr val="tx1"/>
                </a:solidFill>
                <a:effectLst/>
                <a:latin typeface="+mn-lt"/>
                <a:ea typeface="+mn-ea"/>
                <a:cs typeface="+mn-cs"/>
              </a:rPr>
              <a:t>Lebreton</a:t>
            </a:r>
            <a:r>
              <a:rPr lang="en-GB" sz="1200" kern="1200" dirty="0" smtClean="0">
                <a:solidFill>
                  <a:schemeClr val="tx1"/>
                </a:solidFill>
                <a:effectLst/>
                <a:latin typeface="+mn-lt"/>
                <a:ea typeface="+mn-ea"/>
                <a:cs typeface="+mn-cs"/>
              </a:rPr>
              <a:t> (2007) depicted a very lucid model comprising of both the forward and the reverse supply chain and pointed out the model evidently. According to </a:t>
            </a:r>
            <a:r>
              <a:rPr lang="en-GB" sz="1200" kern="1200" dirty="0" err="1" smtClean="0">
                <a:solidFill>
                  <a:schemeClr val="tx1"/>
                </a:solidFill>
                <a:effectLst/>
                <a:latin typeface="+mn-lt"/>
                <a:ea typeface="+mn-ea"/>
                <a:cs typeface="+mn-cs"/>
              </a:rPr>
              <a:t>Lebreton</a:t>
            </a:r>
            <a:r>
              <a:rPr lang="en-GB" sz="1200" kern="1200" dirty="0" smtClean="0">
                <a:solidFill>
                  <a:schemeClr val="tx1"/>
                </a:solidFill>
                <a:effectLst/>
                <a:latin typeface="+mn-lt"/>
                <a:ea typeface="+mn-ea"/>
                <a:cs typeface="+mn-cs"/>
              </a:rPr>
              <a:t> the course for any product starts first from extraction of the raw material from the source. The process then moves forward through parts manufacturing and final assembly. The final stage of this chain consists of customers who are served through sales. The reverse logistics starts from the point when customers commence returning the products. </a:t>
            </a:r>
          </a:p>
          <a:p>
            <a:pPr algn="just"/>
            <a:r>
              <a:rPr lang="en-GB" sz="1200" kern="1200" dirty="0" smtClean="0">
                <a:solidFill>
                  <a:schemeClr val="tx1"/>
                </a:solidFill>
                <a:effectLst/>
                <a:latin typeface="+mn-lt"/>
                <a:ea typeface="+mn-ea"/>
                <a:cs typeface="+mn-cs"/>
              </a:rPr>
              <a:t> </a:t>
            </a:r>
          </a:p>
          <a:p>
            <a:pPr algn="just"/>
            <a:r>
              <a:rPr lang="en-GB" sz="1200" kern="1200" dirty="0" smtClean="0">
                <a:solidFill>
                  <a:schemeClr val="tx1"/>
                </a:solidFill>
                <a:effectLst/>
                <a:latin typeface="+mn-lt"/>
                <a:ea typeface="+mn-ea"/>
                <a:cs typeface="+mn-cs"/>
              </a:rPr>
              <a:t>As the products return, they undergo five generic activities to make sure that the returned products are properly handled for the value addition activities. The first step of this value adding process is acquisition. Acquisition consists of returning the products from market to the point of recovery. Collection and procurement are the two core sub activities in this process. Once the products have returned, the selection process takes place in which the valuable products are identified, categorized and guided to one of the three recovery processes: disassembly, cannibalization and mechanical processing. Direct reuse or repair happens in this selection step. Refurbishing, use of spare parts and remanufacturing takes place in disassembly, cannibalization and mechanical processing respectively. At last, when all the other alternatives for value addition to the returned products are completed, disposal of the products are considered.</a:t>
            </a:r>
          </a:p>
          <a:p>
            <a:endParaRPr lang="en-GB" dirty="0"/>
          </a:p>
        </p:txBody>
      </p:sp>
      <p:sp>
        <p:nvSpPr>
          <p:cNvPr id="4" name="Slide Number Placeholder 3"/>
          <p:cNvSpPr>
            <a:spLocks noGrp="1"/>
          </p:cNvSpPr>
          <p:nvPr>
            <p:ph type="sldNum" sz="quarter" idx="10"/>
          </p:nvPr>
        </p:nvSpPr>
        <p:spPr/>
        <p:txBody>
          <a:bodyPr/>
          <a:lstStyle/>
          <a:p>
            <a:fld id="{1E78AC49-CD0A-4AC7-ACAC-641D8FD9130C}" type="slidenum">
              <a:rPr lang="en-GB" smtClean="0"/>
              <a:pPr/>
              <a:t>4</a:t>
            </a:fld>
            <a:endParaRPr lang="en-GB"/>
          </a:p>
        </p:txBody>
      </p:sp>
    </p:spTree>
    <p:extLst>
      <p:ext uri="{BB962C8B-B14F-4D97-AF65-F5344CB8AC3E}">
        <p14:creationId xmlns="" xmlns:p14="http://schemas.microsoft.com/office/powerpoint/2010/main" val="2469056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200" kern="1200" dirty="0" smtClean="0">
                <a:solidFill>
                  <a:schemeClr val="tx1"/>
                </a:solidFill>
                <a:effectLst/>
                <a:latin typeface="+mn-lt"/>
                <a:ea typeface="+mn-ea"/>
                <a:cs typeface="+mn-cs"/>
              </a:rPr>
              <a:t>These papers are selected to show their research gap and to show that what is available in general in the literature arena.</a:t>
            </a:r>
          </a:p>
          <a:p>
            <a:pPr algn="just"/>
            <a:r>
              <a:rPr lang="en-GB" sz="1200" kern="1200" dirty="0" smtClean="0">
                <a:solidFill>
                  <a:schemeClr val="tx1"/>
                </a:solidFill>
                <a:effectLst/>
                <a:latin typeface="+mn-lt"/>
                <a:ea typeface="+mn-ea"/>
                <a:cs typeface="+mn-cs"/>
              </a:rPr>
              <a:t> </a:t>
            </a:r>
          </a:p>
          <a:p>
            <a:pPr algn="just"/>
            <a:r>
              <a:rPr lang="en-GB" sz="1200" kern="1200" dirty="0" smtClean="0">
                <a:solidFill>
                  <a:schemeClr val="tx1"/>
                </a:solidFill>
                <a:effectLst/>
                <a:latin typeface="+mn-lt"/>
                <a:ea typeface="+mn-ea"/>
                <a:cs typeface="+mn-cs"/>
              </a:rPr>
              <a:t>Freitas talk about the collection sites and how the vehicle routing problem can be optimized. The problem is defined as a twofold problem where the first problem is deciding on the collections sites and whether they should remain open or closed. The second problem is how to send the returned products to the refurbishing sites and the best way to optimize the routing problem. The problem lack proper variable definition and also only cost of opening facilities are considered which makes it easier to formulate but less likely to be used for real life problems.</a:t>
            </a:r>
          </a:p>
          <a:p>
            <a:pPr algn="just"/>
            <a:r>
              <a:rPr lang="en-GB" sz="1200" kern="1200" dirty="0" smtClean="0">
                <a:solidFill>
                  <a:schemeClr val="tx1"/>
                </a:solidFill>
                <a:effectLst/>
                <a:latin typeface="+mn-lt"/>
                <a:ea typeface="+mn-ea"/>
                <a:cs typeface="+mn-cs"/>
              </a:rPr>
              <a:t> </a:t>
            </a:r>
          </a:p>
          <a:p>
            <a:pPr algn="just"/>
            <a:r>
              <a:rPr lang="en-GB" sz="1200" kern="1200" dirty="0" err="1" smtClean="0">
                <a:solidFill>
                  <a:schemeClr val="tx1"/>
                </a:solidFill>
                <a:effectLst/>
                <a:latin typeface="+mn-lt"/>
                <a:ea typeface="+mn-ea"/>
                <a:cs typeface="+mn-cs"/>
              </a:rPr>
              <a:t>Ayvaz</a:t>
            </a:r>
            <a:r>
              <a:rPr lang="en-GB" sz="1200" kern="1200" dirty="0" smtClean="0">
                <a:solidFill>
                  <a:schemeClr val="tx1"/>
                </a:solidFill>
                <a:effectLst/>
                <a:latin typeface="+mn-lt"/>
                <a:ea typeface="+mn-ea"/>
                <a:cs typeface="+mn-cs"/>
              </a:rPr>
              <a:t> and </a:t>
            </a:r>
            <a:r>
              <a:rPr lang="en-GB" sz="1200" kern="1200" dirty="0" err="1" smtClean="0">
                <a:solidFill>
                  <a:schemeClr val="tx1"/>
                </a:solidFill>
                <a:effectLst/>
                <a:latin typeface="+mn-lt"/>
                <a:ea typeface="+mn-ea"/>
                <a:cs typeface="+mn-cs"/>
              </a:rPr>
              <a:t>Bolat</a:t>
            </a:r>
            <a:r>
              <a:rPr lang="en-GB" sz="1200" kern="1200" dirty="0" smtClean="0">
                <a:solidFill>
                  <a:schemeClr val="tx1"/>
                </a:solidFill>
                <a:effectLst/>
                <a:latin typeface="+mn-lt"/>
                <a:ea typeface="+mn-ea"/>
                <a:cs typeface="+mn-cs"/>
              </a:rPr>
              <a:t> (2014) on the other hand proposed a stochastic programming model for reverse logistics network design under uncertainties. A generic two stage stochastic programming model to cope with uncertainties in reverse logistics network design was discussed. In their model, they determined the number of collection centres and recycling centres in order to minimize the total cost. They have not put any constraints on the capacity which is easy to solve but does not portray the real picture where warehouses will have limited capacity.</a:t>
            </a:r>
          </a:p>
          <a:p>
            <a:pPr algn="just"/>
            <a:r>
              <a:rPr lang="en-GB" sz="1200" kern="1200" dirty="0" smtClean="0">
                <a:solidFill>
                  <a:schemeClr val="tx1"/>
                </a:solidFill>
                <a:effectLst/>
                <a:latin typeface="+mn-lt"/>
                <a:ea typeface="+mn-ea"/>
                <a:cs typeface="+mn-cs"/>
              </a:rPr>
              <a:t> </a:t>
            </a:r>
          </a:p>
          <a:p>
            <a:pPr algn="just"/>
            <a:r>
              <a:rPr lang="en-GB" sz="1200" kern="1200" dirty="0" err="1" smtClean="0">
                <a:solidFill>
                  <a:schemeClr val="tx1"/>
                </a:solidFill>
                <a:effectLst/>
                <a:latin typeface="+mn-lt"/>
                <a:ea typeface="+mn-ea"/>
                <a:cs typeface="+mn-cs"/>
              </a:rPr>
              <a:t>Bodin</a:t>
            </a:r>
            <a:r>
              <a:rPr lang="en-GB" sz="1200" kern="1200" dirty="0" smtClean="0">
                <a:solidFill>
                  <a:schemeClr val="tx1"/>
                </a:solidFill>
                <a:effectLst/>
                <a:latin typeface="+mn-lt"/>
                <a:ea typeface="+mn-ea"/>
                <a:cs typeface="+mn-cs"/>
              </a:rPr>
              <a:t>, (1990) pointed out that many of the vehicle routing problems had been oversimplified to ensure practicality of use but it foregoes the practices that prevail in real life. Xu et al., (2003) tried to avoid this oversimplification and devised column generation based solution approach for solving pickup and delivery vehicle routing problem. The research provides good solution but is felt that it can be modified if the number of trips, number of transportation vehicle used, type of vehicle used were incorporated in the problem and a better solution could be expected.</a:t>
            </a:r>
          </a:p>
          <a:p>
            <a:endParaRPr lang="en-GB" dirty="0"/>
          </a:p>
        </p:txBody>
      </p:sp>
      <p:sp>
        <p:nvSpPr>
          <p:cNvPr id="4" name="Slide Number Placeholder 3"/>
          <p:cNvSpPr>
            <a:spLocks noGrp="1"/>
          </p:cNvSpPr>
          <p:nvPr>
            <p:ph type="sldNum" sz="quarter" idx="10"/>
          </p:nvPr>
        </p:nvSpPr>
        <p:spPr/>
        <p:txBody>
          <a:bodyPr/>
          <a:lstStyle/>
          <a:p>
            <a:fld id="{1E78AC49-CD0A-4AC7-ACAC-641D8FD9130C}" type="slidenum">
              <a:rPr lang="en-GB" smtClean="0"/>
              <a:pPr/>
              <a:t>5</a:t>
            </a:fld>
            <a:endParaRPr lang="en-GB"/>
          </a:p>
        </p:txBody>
      </p:sp>
    </p:spTree>
    <p:extLst>
      <p:ext uri="{BB962C8B-B14F-4D97-AF65-F5344CB8AC3E}">
        <p14:creationId xmlns="" xmlns:p14="http://schemas.microsoft.com/office/powerpoint/2010/main" val="3089951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200" kern="1200" dirty="0" err="1" smtClean="0">
                <a:solidFill>
                  <a:schemeClr val="tx1"/>
                </a:solidFill>
                <a:effectLst/>
                <a:latin typeface="+mn-lt"/>
                <a:ea typeface="+mn-ea"/>
                <a:cs typeface="+mn-cs"/>
              </a:rPr>
              <a:t>Mcivor</a:t>
            </a:r>
            <a:r>
              <a:rPr lang="en-GB" sz="1200" kern="1200" dirty="0" smtClean="0">
                <a:solidFill>
                  <a:schemeClr val="tx1"/>
                </a:solidFill>
                <a:effectLst/>
                <a:latin typeface="+mn-lt"/>
                <a:ea typeface="+mn-ea"/>
                <a:cs typeface="+mn-cs"/>
              </a:rPr>
              <a:t> talks about the transaction cost theory and resource based theory and these theories help in deciding the outsourcing decisions. As we are aware, transaction cost theory refers to the human and physical resources used to complete the exchange of services and goods. Resource based theory suggest that the core activities may be completed by the firm while the peripheral operations may be overtaken by specialized firms. He suggests that inclusion of other factors in the outsourcing decision making will make the process better; these factors are performance management, operations strategy, business improvement and process design. Major concern of this research is lack of proper mathematical tool for deciding on the prospect of outsourcing. Same lacking has been found with the work of yang and McIvor. </a:t>
            </a:r>
          </a:p>
          <a:p>
            <a:pPr algn="just"/>
            <a:r>
              <a:rPr lang="en-GB" sz="1200" kern="1200" dirty="0" smtClean="0">
                <a:solidFill>
                  <a:schemeClr val="tx1"/>
                </a:solidFill>
                <a:effectLst/>
                <a:latin typeface="+mn-lt"/>
                <a:ea typeface="+mn-ea"/>
                <a:cs typeface="+mn-cs"/>
              </a:rPr>
              <a:t> </a:t>
            </a:r>
          </a:p>
          <a:p>
            <a:pPr algn="just"/>
            <a:r>
              <a:rPr lang="en-GB" sz="1200" kern="1200" dirty="0" smtClean="0">
                <a:solidFill>
                  <a:schemeClr val="tx1"/>
                </a:solidFill>
                <a:effectLst/>
                <a:latin typeface="+mn-lt"/>
                <a:ea typeface="+mn-ea"/>
                <a:cs typeface="+mn-cs"/>
              </a:rPr>
              <a:t>Sorenson talk about vehicle routing and outsourcing decision but no capacity restrictions were given in the problem. Also there was a lack of robust solution techniques with respect to changes in the environment which is not a research gap itself but has a huge potential if included in any routing optimization problem as it becomes more close to a real life problem. This is still a good problem to deal with for forward logistics and can be an opening for reverse logistics too.</a:t>
            </a:r>
            <a:endParaRPr lang="en-GB" dirty="0"/>
          </a:p>
        </p:txBody>
      </p:sp>
      <p:sp>
        <p:nvSpPr>
          <p:cNvPr id="4" name="Slide Number Placeholder 3"/>
          <p:cNvSpPr>
            <a:spLocks noGrp="1"/>
          </p:cNvSpPr>
          <p:nvPr>
            <p:ph type="sldNum" sz="quarter" idx="10"/>
          </p:nvPr>
        </p:nvSpPr>
        <p:spPr/>
        <p:txBody>
          <a:bodyPr/>
          <a:lstStyle/>
          <a:p>
            <a:fld id="{1E78AC49-CD0A-4AC7-ACAC-641D8FD9130C}" type="slidenum">
              <a:rPr lang="en-GB" smtClean="0"/>
              <a:pPr/>
              <a:t>6</a:t>
            </a:fld>
            <a:endParaRPr lang="en-GB"/>
          </a:p>
        </p:txBody>
      </p:sp>
    </p:spTree>
    <p:extLst>
      <p:ext uri="{BB962C8B-B14F-4D97-AF65-F5344CB8AC3E}">
        <p14:creationId xmlns="" xmlns:p14="http://schemas.microsoft.com/office/powerpoint/2010/main" val="518624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200" kern="1200" dirty="0" smtClean="0">
                <a:solidFill>
                  <a:schemeClr val="tx1"/>
                </a:solidFill>
                <a:effectLst/>
                <a:latin typeface="+mn-lt"/>
                <a:ea typeface="+mn-ea"/>
                <a:cs typeface="+mn-cs"/>
              </a:rPr>
              <a:t>The Venn diagram shows clearly the overlap of concepts among different researchers and also the research gap found in the literature. </a:t>
            </a:r>
          </a:p>
          <a:p>
            <a:pPr algn="just"/>
            <a:r>
              <a:rPr lang="en-GB" sz="1200" kern="1200" dirty="0" smtClean="0">
                <a:solidFill>
                  <a:schemeClr val="tx1"/>
                </a:solidFill>
                <a:effectLst/>
                <a:latin typeface="+mn-lt"/>
                <a:ea typeface="+mn-ea"/>
                <a:cs typeface="+mn-cs"/>
              </a:rPr>
              <a:t> </a:t>
            </a:r>
          </a:p>
          <a:p>
            <a:pPr algn="just"/>
            <a:r>
              <a:rPr lang="en-GB" sz="1200" kern="1200" dirty="0" smtClean="0">
                <a:solidFill>
                  <a:schemeClr val="tx1"/>
                </a:solidFill>
                <a:effectLst/>
                <a:latin typeface="+mn-lt"/>
                <a:ea typeface="+mn-ea"/>
                <a:cs typeface="+mn-cs"/>
              </a:rPr>
              <a:t>As it portrays, none of the research work has been conducted so far considering all the areas. This research will try to converge all the ideas under one umbrella.</a:t>
            </a:r>
          </a:p>
          <a:p>
            <a:endParaRPr lang="en-GB" dirty="0"/>
          </a:p>
        </p:txBody>
      </p:sp>
      <p:sp>
        <p:nvSpPr>
          <p:cNvPr id="4" name="Slide Number Placeholder 3"/>
          <p:cNvSpPr>
            <a:spLocks noGrp="1"/>
          </p:cNvSpPr>
          <p:nvPr>
            <p:ph type="sldNum" sz="quarter" idx="10"/>
          </p:nvPr>
        </p:nvSpPr>
        <p:spPr/>
        <p:txBody>
          <a:bodyPr/>
          <a:lstStyle/>
          <a:p>
            <a:fld id="{1E78AC49-CD0A-4AC7-ACAC-641D8FD9130C}" type="slidenum">
              <a:rPr lang="en-GB" smtClean="0"/>
              <a:pPr/>
              <a:t>7</a:t>
            </a:fld>
            <a:endParaRPr lang="en-GB"/>
          </a:p>
        </p:txBody>
      </p:sp>
    </p:spTree>
    <p:extLst>
      <p:ext uri="{BB962C8B-B14F-4D97-AF65-F5344CB8AC3E}">
        <p14:creationId xmlns="" xmlns:p14="http://schemas.microsoft.com/office/powerpoint/2010/main" val="43228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200" kern="1200" dirty="0" smtClean="0">
                <a:solidFill>
                  <a:schemeClr val="tx1"/>
                </a:solidFill>
                <a:effectLst/>
                <a:latin typeface="+mn-lt"/>
                <a:ea typeface="+mn-ea"/>
                <a:cs typeface="+mn-cs"/>
              </a:rPr>
              <a:t>Here we talk about the problem statement. We have contacted a gas company who have graciously agreed to help us with the data related to vehicle routing problem. </a:t>
            </a:r>
          </a:p>
          <a:p>
            <a:pPr algn="just"/>
            <a:r>
              <a:rPr lang="en-GB" sz="1200" kern="1200" dirty="0" smtClean="0">
                <a:solidFill>
                  <a:schemeClr val="tx1"/>
                </a:solidFill>
                <a:effectLst/>
                <a:latin typeface="+mn-lt"/>
                <a:ea typeface="+mn-ea"/>
                <a:cs typeface="+mn-cs"/>
              </a:rPr>
              <a:t> </a:t>
            </a:r>
          </a:p>
          <a:p>
            <a:pPr algn="just"/>
            <a:r>
              <a:rPr lang="en-GB" sz="1200" kern="1200" dirty="0" smtClean="0">
                <a:solidFill>
                  <a:schemeClr val="tx1"/>
                </a:solidFill>
                <a:effectLst/>
                <a:latin typeface="+mn-lt"/>
                <a:ea typeface="+mn-ea"/>
                <a:cs typeface="+mn-cs"/>
              </a:rPr>
              <a:t>The company supplies gas cylinders and other associated items to different business locations and are currently undergoing network optimization process while going through relocation of their business.</a:t>
            </a:r>
          </a:p>
          <a:p>
            <a:pPr algn="just"/>
            <a:r>
              <a:rPr lang="en-GB" sz="1200" kern="1200" dirty="0" smtClean="0">
                <a:solidFill>
                  <a:schemeClr val="tx1"/>
                </a:solidFill>
                <a:effectLst/>
                <a:latin typeface="+mn-lt"/>
                <a:ea typeface="+mn-ea"/>
                <a:cs typeface="+mn-cs"/>
              </a:rPr>
              <a:t> </a:t>
            </a:r>
          </a:p>
          <a:p>
            <a:pPr algn="just"/>
            <a:r>
              <a:rPr lang="en-GB" sz="1200" kern="1200" dirty="0" smtClean="0">
                <a:solidFill>
                  <a:schemeClr val="tx1"/>
                </a:solidFill>
                <a:effectLst/>
                <a:latin typeface="+mn-lt"/>
                <a:ea typeface="+mn-ea"/>
                <a:cs typeface="+mn-cs"/>
              </a:rPr>
              <a:t>We would be providing them with network optimization solution and give them an insight into their network considering different scenarios with changing demand and cost factors. Fluctuation of demand plays a very important role in the network optimization. Our model will propose the optimization and also provide with the idea of outsourcing the vehicle hiring and usage.</a:t>
            </a:r>
          </a:p>
          <a:p>
            <a:endParaRPr lang="en-GB" dirty="0"/>
          </a:p>
        </p:txBody>
      </p:sp>
      <p:sp>
        <p:nvSpPr>
          <p:cNvPr id="4" name="Slide Number Placeholder 3"/>
          <p:cNvSpPr>
            <a:spLocks noGrp="1"/>
          </p:cNvSpPr>
          <p:nvPr>
            <p:ph type="sldNum" sz="quarter" idx="10"/>
          </p:nvPr>
        </p:nvSpPr>
        <p:spPr/>
        <p:txBody>
          <a:bodyPr/>
          <a:lstStyle/>
          <a:p>
            <a:fld id="{1E78AC49-CD0A-4AC7-ACAC-641D8FD9130C}" type="slidenum">
              <a:rPr lang="en-GB" smtClean="0"/>
              <a:pPr/>
              <a:t>8</a:t>
            </a:fld>
            <a:endParaRPr lang="en-GB"/>
          </a:p>
        </p:txBody>
      </p:sp>
    </p:spTree>
    <p:extLst>
      <p:ext uri="{BB962C8B-B14F-4D97-AF65-F5344CB8AC3E}">
        <p14:creationId xmlns="" xmlns:p14="http://schemas.microsoft.com/office/powerpoint/2010/main" val="1273040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200" kern="1200" dirty="0" smtClean="0">
                <a:solidFill>
                  <a:schemeClr val="tx1"/>
                </a:solidFill>
                <a:effectLst/>
                <a:latin typeface="+mn-lt"/>
                <a:ea typeface="+mn-ea"/>
                <a:cs typeface="+mn-cs"/>
              </a:rPr>
              <a:t>Here we talk about the attributes considered for the problem. As mentioned before, we would be using multi criteria decision making model and hence we have to choose our attributes very carefully. For our model we have chosen to use TOPSIS and five attributes. They are: distance between business locations, time required to travel between business locations, </a:t>
            </a:r>
            <a:r>
              <a:rPr lang="en-GB" sz="1200" strike="sngStrike" kern="1200" dirty="0" smtClean="0">
                <a:solidFill>
                  <a:schemeClr val="tx1"/>
                </a:solidFill>
                <a:effectLst/>
                <a:latin typeface="+mn-lt"/>
                <a:ea typeface="+mn-ea"/>
                <a:cs typeface="+mn-cs"/>
              </a:rPr>
              <a:t>cost at collection centre,</a:t>
            </a:r>
            <a:r>
              <a:rPr lang="en-GB" sz="1200" kern="1200" dirty="0" smtClean="0">
                <a:solidFill>
                  <a:schemeClr val="tx1"/>
                </a:solidFill>
                <a:effectLst/>
                <a:latin typeface="+mn-lt"/>
                <a:ea typeface="+mn-ea"/>
                <a:cs typeface="+mn-cs"/>
              </a:rPr>
              <a:t> cost of travel, items to be delivered and items to be picked up.</a:t>
            </a:r>
          </a:p>
          <a:p>
            <a:pPr algn="just"/>
            <a:endParaRPr lang="en-GB" sz="1200" kern="1200" dirty="0" smtClean="0">
              <a:solidFill>
                <a:schemeClr val="tx1"/>
              </a:solidFill>
              <a:effectLst/>
              <a:latin typeface="+mn-lt"/>
              <a:ea typeface="+mn-ea"/>
              <a:cs typeface="+mn-cs"/>
            </a:endParaRPr>
          </a:p>
          <a:p>
            <a:pPr algn="just"/>
            <a:r>
              <a:rPr lang="en-GB" sz="1200" kern="1200" dirty="0" smtClean="0">
                <a:solidFill>
                  <a:schemeClr val="tx1"/>
                </a:solidFill>
                <a:effectLst/>
                <a:latin typeface="+mn-lt"/>
                <a:ea typeface="+mn-ea"/>
                <a:cs typeface="+mn-cs"/>
              </a:rPr>
              <a:t>In our model we have chosen to collect the information of distance and time from a real time application. We have chosen Google maps API application for this purpose. This will give us exactly the data for travel and the best thing about it is that we can add restrictions like avoid ferries, tolls etc. This is an extension of google maps and free for use currently although if we require a large number of data we might have to buy their extensive pack but that is also very cheap. So the distance and time can be measured close to real time as possible.</a:t>
            </a:r>
          </a:p>
          <a:p>
            <a:pPr algn="just"/>
            <a:endParaRPr lang="en-GB" sz="1200" kern="1200" dirty="0" smtClean="0">
              <a:solidFill>
                <a:schemeClr val="tx1"/>
              </a:solidFill>
              <a:effectLst/>
              <a:latin typeface="+mn-lt"/>
              <a:ea typeface="+mn-ea"/>
              <a:cs typeface="+mn-cs"/>
            </a:endParaRPr>
          </a:p>
          <a:p>
            <a:pPr algn="just"/>
            <a:r>
              <a:rPr lang="en-GB" sz="1200" kern="1200" dirty="0" smtClean="0">
                <a:solidFill>
                  <a:schemeClr val="tx1"/>
                </a:solidFill>
                <a:effectLst/>
                <a:latin typeface="+mn-lt"/>
                <a:ea typeface="+mn-ea"/>
                <a:cs typeface="+mn-cs"/>
              </a:rPr>
              <a:t>Travel cost is important in our model as we include a new calculation. We are considering CO</a:t>
            </a:r>
            <a:r>
              <a:rPr lang="en-GB" sz="1200" kern="1200" baseline="-25000" dirty="0" smtClean="0">
                <a:solidFill>
                  <a:schemeClr val="tx1"/>
                </a:solidFill>
                <a:effectLst/>
                <a:latin typeface="+mn-lt"/>
                <a:ea typeface="+mn-ea"/>
                <a:cs typeface="+mn-cs"/>
              </a:rPr>
              <a:t>2</a:t>
            </a:r>
            <a:r>
              <a:rPr lang="en-GB" sz="1200" kern="1200" dirty="0" smtClean="0">
                <a:solidFill>
                  <a:schemeClr val="tx1"/>
                </a:solidFill>
                <a:effectLst/>
                <a:latin typeface="+mn-lt"/>
                <a:ea typeface="+mn-ea"/>
                <a:cs typeface="+mn-cs"/>
              </a:rPr>
              <a:t> emission cost for the model. Many constant variables for CO</a:t>
            </a:r>
            <a:r>
              <a:rPr lang="en-GB" sz="1200" kern="1200" baseline="-25000" dirty="0" smtClean="0">
                <a:solidFill>
                  <a:schemeClr val="tx1"/>
                </a:solidFill>
                <a:effectLst/>
                <a:latin typeface="+mn-lt"/>
                <a:ea typeface="+mn-ea"/>
                <a:cs typeface="+mn-cs"/>
              </a:rPr>
              <a:t>2</a:t>
            </a:r>
            <a:r>
              <a:rPr lang="en-GB" sz="1200" kern="1200" dirty="0" smtClean="0">
                <a:solidFill>
                  <a:schemeClr val="tx1"/>
                </a:solidFill>
                <a:effectLst/>
                <a:latin typeface="+mn-lt"/>
                <a:ea typeface="+mn-ea"/>
                <a:cs typeface="+mn-cs"/>
              </a:rPr>
              <a:t> emission such as efficiency parameter for diesel engine being used, heating value of a typical diesel fuel, engine speed, coefficient</a:t>
            </a:r>
            <a:r>
              <a:rPr lang="en-GB" sz="1200" kern="1200" baseline="0" dirty="0" smtClean="0">
                <a:solidFill>
                  <a:schemeClr val="tx1"/>
                </a:solidFill>
                <a:effectLst/>
                <a:latin typeface="+mn-lt"/>
                <a:ea typeface="+mn-ea"/>
                <a:cs typeface="+mn-cs"/>
              </a:rPr>
              <a:t> of aerodynamic drag etc.</a:t>
            </a:r>
            <a:r>
              <a:rPr lang="en-GB" sz="1200" kern="1200" dirty="0" smtClean="0">
                <a:solidFill>
                  <a:schemeClr val="tx1"/>
                </a:solidFill>
                <a:effectLst/>
                <a:latin typeface="+mn-lt"/>
                <a:ea typeface="+mn-ea"/>
                <a:cs typeface="+mn-cs"/>
              </a:rPr>
              <a:t> are considered for the </a:t>
            </a:r>
            <a:r>
              <a:rPr lang="en-GB" sz="1200" kern="1200" smtClean="0">
                <a:solidFill>
                  <a:schemeClr val="tx1"/>
                </a:solidFill>
                <a:effectLst/>
                <a:latin typeface="+mn-lt"/>
                <a:ea typeface="+mn-ea"/>
                <a:cs typeface="+mn-cs"/>
              </a:rPr>
              <a:t>model. Items </a:t>
            </a:r>
            <a:r>
              <a:rPr lang="en-GB" sz="1200" kern="1200" dirty="0" smtClean="0">
                <a:solidFill>
                  <a:schemeClr val="tx1"/>
                </a:solidFill>
                <a:effectLst/>
                <a:latin typeface="+mn-lt"/>
                <a:ea typeface="+mn-ea"/>
                <a:cs typeface="+mn-cs"/>
              </a:rPr>
              <a:t>to be collected and delivered are pre defined from the business location database and just fed into the model. Other than the last two attributes discussed at the end, all other values for the attributes are calculated using the developed model.</a:t>
            </a:r>
          </a:p>
          <a:p>
            <a:endParaRPr lang="en-GB" dirty="0"/>
          </a:p>
        </p:txBody>
      </p:sp>
      <p:sp>
        <p:nvSpPr>
          <p:cNvPr id="4" name="Slide Number Placeholder 3"/>
          <p:cNvSpPr>
            <a:spLocks noGrp="1"/>
          </p:cNvSpPr>
          <p:nvPr>
            <p:ph type="sldNum" sz="quarter" idx="10"/>
          </p:nvPr>
        </p:nvSpPr>
        <p:spPr/>
        <p:txBody>
          <a:bodyPr/>
          <a:lstStyle/>
          <a:p>
            <a:fld id="{1E78AC49-CD0A-4AC7-ACAC-641D8FD9130C}" type="slidenum">
              <a:rPr lang="en-GB" smtClean="0"/>
              <a:pPr/>
              <a:t>9</a:t>
            </a:fld>
            <a:endParaRPr lang="en-GB"/>
          </a:p>
        </p:txBody>
      </p:sp>
    </p:spTree>
    <p:extLst>
      <p:ext uri="{BB962C8B-B14F-4D97-AF65-F5344CB8AC3E}">
        <p14:creationId xmlns="" xmlns:p14="http://schemas.microsoft.com/office/powerpoint/2010/main" val="14447663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6"/>
          <p:cNvSpPr>
            <a:spLocks noChangeArrowheads="1"/>
          </p:cNvSpPr>
          <p:nvPr userDrawn="1"/>
        </p:nvSpPr>
        <p:spPr bwMode="auto">
          <a:xfrm>
            <a:off x="255588" y="1066800"/>
            <a:ext cx="8610600" cy="5029200"/>
          </a:xfrm>
          <a:prstGeom prst="rect">
            <a:avLst/>
          </a:prstGeom>
          <a:solidFill>
            <a:srgbClr val="F2F2F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defRPr sz="2400" baseline="-25000">
                <a:solidFill>
                  <a:schemeClr val="tx1"/>
                </a:solidFill>
                <a:latin typeface="Times" pitchFamily="18" charset="0"/>
                <a:ea typeface="ＭＳ Ｐゴシック" pitchFamily="34" charset="-128"/>
              </a:defRPr>
            </a:lvl1pPr>
            <a:lvl2pPr marL="742950" indent="-285750">
              <a:defRPr sz="2400" baseline="-25000">
                <a:solidFill>
                  <a:schemeClr val="tx1"/>
                </a:solidFill>
                <a:latin typeface="Times" pitchFamily="18" charset="0"/>
                <a:ea typeface="ＭＳ Ｐゴシック" pitchFamily="34" charset="-128"/>
              </a:defRPr>
            </a:lvl2pPr>
            <a:lvl3pPr marL="1143000" indent="-228600">
              <a:defRPr sz="2400" baseline="-25000">
                <a:solidFill>
                  <a:schemeClr val="tx1"/>
                </a:solidFill>
                <a:latin typeface="Times" pitchFamily="18" charset="0"/>
                <a:ea typeface="ＭＳ Ｐゴシック" pitchFamily="34" charset="-128"/>
              </a:defRPr>
            </a:lvl3pPr>
            <a:lvl4pPr marL="1600200" indent="-228600">
              <a:defRPr sz="2400" baseline="-25000">
                <a:solidFill>
                  <a:schemeClr val="tx1"/>
                </a:solidFill>
                <a:latin typeface="Times" pitchFamily="18" charset="0"/>
                <a:ea typeface="ＭＳ Ｐゴシック" pitchFamily="34" charset="-128"/>
              </a:defRPr>
            </a:lvl4pPr>
            <a:lvl5pPr marL="2057400" indent="-228600">
              <a:defRPr sz="2400" baseline="-250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baseline="-250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baseline="-250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baseline="-250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baseline="-25000">
                <a:solidFill>
                  <a:schemeClr val="tx1"/>
                </a:solidFill>
                <a:latin typeface="Times" pitchFamily="18" charset="0"/>
                <a:ea typeface="ＭＳ Ｐゴシック" pitchFamily="34" charset="-128"/>
              </a:defRPr>
            </a:lvl9pPr>
          </a:lstStyle>
          <a:p>
            <a:pPr algn="ctr" eaLnBrk="0" fontAlgn="base" hangingPunct="0">
              <a:spcBef>
                <a:spcPct val="0"/>
              </a:spcBef>
              <a:spcAft>
                <a:spcPct val="0"/>
              </a:spcAft>
              <a:defRPr/>
            </a:pPr>
            <a:endParaRPr lang="en-US" altLang="en-US" baseline="0" smtClean="0">
              <a:solidFill>
                <a:srgbClr val="E9E9E8"/>
              </a:solidFill>
            </a:endParaRPr>
          </a:p>
        </p:txBody>
      </p:sp>
      <p:pic>
        <p:nvPicPr>
          <p:cNvPr id="5" name="Picture 10"/>
          <p:cNvPicPr>
            <a:picLocks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250825" y="0"/>
            <a:ext cx="8604250" cy="1009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161" name="Rectangle 17"/>
          <p:cNvSpPr>
            <a:spLocks noGrp="1" noChangeArrowheads="1"/>
          </p:cNvSpPr>
          <p:nvPr>
            <p:ph type="ctrTitle"/>
          </p:nvPr>
        </p:nvSpPr>
        <p:spPr>
          <a:xfrm>
            <a:off x="381000" y="1219200"/>
            <a:ext cx="7772400" cy="2286000"/>
          </a:xfrm>
        </p:spPr>
        <p:txBody>
          <a:bodyPr/>
          <a:lstStyle>
            <a:lvl1pPr>
              <a:lnSpc>
                <a:spcPct val="85000"/>
              </a:lnSpc>
              <a:defRPr sz="5000"/>
            </a:lvl1pPr>
          </a:lstStyle>
          <a:p>
            <a:r>
              <a:rPr lang="en-US" dirty="0"/>
              <a:t>Click to edit Master title style</a:t>
            </a:r>
          </a:p>
        </p:txBody>
      </p:sp>
      <p:sp>
        <p:nvSpPr>
          <p:cNvPr id="6162" name="Rectangle 18"/>
          <p:cNvSpPr>
            <a:spLocks noGrp="1" noChangeArrowheads="1"/>
          </p:cNvSpPr>
          <p:nvPr>
            <p:ph type="subTitle" idx="1"/>
          </p:nvPr>
        </p:nvSpPr>
        <p:spPr>
          <a:xfrm>
            <a:off x="381000" y="5334000"/>
            <a:ext cx="6400800" cy="609600"/>
          </a:xfrm>
          <a:ln>
            <a:solidFill>
              <a:srgbClr val="032553"/>
            </a:solidFill>
          </a:ln>
        </p:spPr>
        <p:txBody>
          <a:bodyPr/>
          <a:lstStyle>
            <a:lvl1pPr marL="0" indent="0">
              <a:buFontTx/>
              <a:buNone/>
              <a:defRPr sz="2200"/>
            </a:lvl1pPr>
          </a:lstStyle>
          <a:p>
            <a:r>
              <a:rPr lang="en-US"/>
              <a:t>Click to edit Master subtitle style</a:t>
            </a:r>
          </a:p>
        </p:txBody>
      </p:sp>
      <p:sp>
        <p:nvSpPr>
          <p:cNvPr id="6" name="Rectangle 21"/>
          <p:cNvSpPr>
            <a:spLocks noGrp="1" noChangeArrowheads="1"/>
          </p:cNvSpPr>
          <p:nvPr>
            <p:ph type="sldNum" sz="quarter" idx="10"/>
          </p:nvPr>
        </p:nvSpPr>
        <p:spPr/>
        <p:txBody>
          <a:bodyPr/>
          <a:lstStyle>
            <a:lvl1pPr>
              <a:defRPr/>
            </a:lvl1pPr>
          </a:lstStyle>
          <a:p>
            <a:pPr>
              <a:defRPr/>
            </a:pPr>
            <a:fld id="{96F82E4A-AB77-4D7E-870E-442DE5D230AA}" type="slidenum">
              <a:rPr lang="en-US">
                <a:solidFill>
                  <a:srgbClr val="808080"/>
                </a:solidFill>
              </a:rPr>
              <a:pPr>
                <a:defRPr/>
              </a:pPr>
              <a:t>‹#›</a:t>
            </a:fld>
            <a:endParaRPr lang="en-US">
              <a:solidFill>
                <a:srgbClr val="808080"/>
              </a:solidFill>
            </a:endParaRPr>
          </a:p>
        </p:txBody>
      </p:sp>
      <p:sp>
        <p:nvSpPr>
          <p:cNvPr id="7" name="Rectangle 23"/>
          <p:cNvSpPr>
            <a:spLocks noGrp="1" noChangeArrowheads="1"/>
          </p:cNvSpPr>
          <p:nvPr>
            <p:ph type="ftr" sz="quarter" idx="11"/>
          </p:nvPr>
        </p:nvSpPr>
        <p:spPr/>
        <p:txBody>
          <a:bodyPr/>
          <a:lstStyle>
            <a:lvl1pPr>
              <a:defRPr/>
            </a:lvl1pPr>
          </a:lstStyle>
          <a:p>
            <a:pPr>
              <a:defRPr/>
            </a:pPr>
            <a:r>
              <a:rPr lang="en-US">
                <a:solidFill>
                  <a:srgbClr val="808080"/>
                </a:solidFill>
              </a:rPr>
              <a:t>N13321`Purchasing Strategies and Techniques</a:t>
            </a:r>
          </a:p>
        </p:txBody>
      </p:sp>
    </p:spTree>
    <p:extLst>
      <p:ext uri="{BB962C8B-B14F-4D97-AF65-F5344CB8AC3E}">
        <p14:creationId xmlns="" xmlns:p14="http://schemas.microsoft.com/office/powerpoint/2010/main" val="2359052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8D99BE-31FB-456C-8DAE-92B55B769000}" type="datetimeFigureOut">
              <a:rPr lang="en-GB">
                <a:solidFill>
                  <a:prstClr val="black">
                    <a:tint val="75000"/>
                  </a:prstClr>
                </a:solidFill>
              </a:rPr>
              <a:pPr/>
              <a:t>31/03/2016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60D937DC-29FE-4EB7-BC5B-74590B793845}" type="slidenum">
              <a:rPr lang="en-GB">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8D99BE-31FB-456C-8DAE-92B55B769000}" type="datetimeFigureOut">
              <a:rPr lang="en-GB">
                <a:solidFill>
                  <a:prstClr val="black">
                    <a:tint val="75000"/>
                  </a:prstClr>
                </a:solidFill>
              </a:rPr>
              <a:pPr/>
              <a:t>31/03/2016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60D937DC-29FE-4EB7-BC5B-74590B793845}" type="slidenum">
              <a:rPr lang="en-GB">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D99BE-31FB-456C-8DAE-92B55B769000}" type="datetimeFigureOut">
              <a:rPr lang="en-GB">
                <a:solidFill>
                  <a:prstClr val="black">
                    <a:tint val="75000"/>
                  </a:prstClr>
                </a:solidFill>
              </a:rPr>
              <a:pPr/>
              <a:t>31/03/2016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0D937DC-29FE-4EB7-BC5B-74590B793845}" type="slidenum">
              <a:rPr lang="en-GB">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D99BE-31FB-456C-8DAE-92B55B769000}" type="datetimeFigureOut">
              <a:rPr lang="en-GB">
                <a:solidFill>
                  <a:prstClr val="black">
                    <a:tint val="75000"/>
                  </a:prstClr>
                </a:solidFill>
              </a:rPr>
              <a:pPr/>
              <a:t>31/03/2016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0D937DC-29FE-4EB7-BC5B-74590B793845}" type="slidenum">
              <a:rPr lang="en-GB">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8D99BE-31FB-456C-8DAE-92B55B769000}" type="datetimeFigureOut">
              <a:rPr lang="en-GB">
                <a:solidFill>
                  <a:prstClr val="black">
                    <a:tint val="75000"/>
                  </a:prstClr>
                </a:solidFill>
              </a:rPr>
              <a:pPr/>
              <a:t>31/03/2016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0D937DC-29FE-4EB7-BC5B-74590B793845}" type="slidenum">
              <a:rPr lang="en-GB">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8D99BE-31FB-456C-8DAE-92B55B769000}" type="datetimeFigureOut">
              <a:rPr lang="en-GB">
                <a:solidFill>
                  <a:prstClr val="black">
                    <a:tint val="75000"/>
                  </a:prstClr>
                </a:solidFill>
              </a:rPr>
              <a:pPr/>
              <a:t>31/03/2016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0D937DC-29FE-4EB7-BC5B-74590B793845}" type="slidenum">
              <a:rPr lang="en-GB">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en-US">
                <a:solidFill>
                  <a:srgbClr val="808080"/>
                </a:solidFill>
              </a:rPr>
              <a:t>N13321`Purchasing Strategies and Techniques</a:t>
            </a:r>
          </a:p>
        </p:txBody>
      </p:sp>
      <p:sp>
        <p:nvSpPr>
          <p:cNvPr id="3" name="Rectangle 6"/>
          <p:cNvSpPr>
            <a:spLocks noGrp="1" noChangeArrowheads="1"/>
          </p:cNvSpPr>
          <p:nvPr>
            <p:ph type="sldNum" sz="quarter" idx="11"/>
          </p:nvPr>
        </p:nvSpPr>
        <p:spPr/>
        <p:txBody>
          <a:bodyPr/>
          <a:lstStyle>
            <a:lvl1pPr>
              <a:defRPr/>
            </a:lvl1pPr>
          </a:lstStyle>
          <a:p>
            <a:pPr>
              <a:defRPr/>
            </a:pPr>
            <a:fld id="{39815E6D-9063-472B-B30D-0F7EDF8CCE54}" type="slidenum">
              <a:rPr lang="en-US">
                <a:solidFill>
                  <a:srgbClr val="808080"/>
                </a:solidFill>
              </a:rPr>
              <a:pPr>
                <a:defRPr/>
              </a:pPr>
              <a:t>‹#›</a:t>
            </a:fld>
            <a:endParaRPr lang="en-US">
              <a:solidFill>
                <a:srgbClr val="808080"/>
              </a:solidFill>
            </a:endParaRPr>
          </a:p>
        </p:txBody>
      </p:sp>
    </p:spTree>
    <p:extLst>
      <p:ext uri="{BB962C8B-B14F-4D97-AF65-F5344CB8AC3E}">
        <p14:creationId xmlns="" xmlns:p14="http://schemas.microsoft.com/office/powerpoint/2010/main" val="3307303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S_bullets_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Text Placeholder 4"/>
          <p:cNvSpPr>
            <a:spLocks noGrp="1"/>
          </p:cNvSpPr>
          <p:nvPr>
            <p:ph type="body" sz="quarter" idx="11"/>
          </p:nvPr>
        </p:nvSpPr>
        <p:spPr>
          <a:xfrm>
            <a:off x="292099" y="1752600"/>
            <a:ext cx="8555568" cy="4324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10"/>
          <p:cNvSpPr>
            <a:spLocks noGrp="1"/>
          </p:cNvSpPr>
          <p:nvPr>
            <p:ph type="sldNum" sz="quarter" idx="12"/>
          </p:nvPr>
        </p:nvSpPr>
        <p:spPr/>
        <p:txBody>
          <a:bodyPr/>
          <a:lstStyle>
            <a:lvl1pPr>
              <a:defRPr/>
            </a:lvl1pPr>
          </a:lstStyle>
          <a:p>
            <a:pPr>
              <a:defRPr/>
            </a:pPr>
            <a:fld id="{AED4FFEA-917A-4448-8092-E3659730B0CC}" type="slidenum">
              <a:rPr lang="en-GB">
                <a:solidFill>
                  <a:srgbClr val="808080"/>
                </a:solidFill>
              </a:rPr>
              <a:pPr>
                <a:defRPr/>
              </a:pPr>
              <a:t>‹#›</a:t>
            </a:fld>
            <a:endParaRPr lang="en-GB" dirty="0">
              <a:solidFill>
                <a:srgbClr val="808080"/>
              </a:solidFill>
            </a:endParaRPr>
          </a:p>
        </p:txBody>
      </p:sp>
    </p:spTree>
    <p:extLst>
      <p:ext uri="{BB962C8B-B14F-4D97-AF65-F5344CB8AC3E}">
        <p14:creationId xmlns="" xmlns:p14="http://schemas.microsoft.com/office/powerpoint/2010/main" val="156501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eaLnBrk="0" fontAlgn="base" hangingPunct="0">
              <a:spcBef>
                <a:spcPct val="0"/>
              </a:spcBef>
              <a:spcAft>
                <a:spcPct val="0"/>
              </a:spcAft>
              <a:defRPr/>
            </a:pPr>
            <a:fld id="{AB58EAE5-627B-484E-80BF-D2DA60C23632}" type="datetimeFigureOut">
              <a:rPr lang="en-US" sz="2400" baseline="-25000">
                <a:solidFill>
                  <a:srgbClr val="000000"/>
                </a:solidFill>
                <a:ea typeface="ＭＳ Ｐゴシック" pitchFamily="34" charset="-128"/>
              </a:rPr>
              <a:pPr eaLnBrk="0" fontAlgn="base" hangingPunct="0">
                <a:spcBef>
                  <a:spcPct val="0"/>
                </a:spcBef>
                <a:spcAft>
                  <a:spcPct val="0"/>
                </a:spcAft>
                <a:defRPr/>
              </a:pPr>
              <a:t>3/31/2016</a:t>
            </a:fld>
            <a:endParaRPr lang="en-GB" sz="2400" baseline="-25000">
              <a:solidFill>
                <a:srgbClr val="000000"/>
              </a:solidFill>
              <a:ea typeface="ＭＳ Ｐゴシック" pitchFamily="34" charset="-128"/>
            </a:endParaRPr>
          </a:p>
        </p:txBody>
      </p:sp>
      <p:sp>
        <p:nvSpPr>
          <p:cNvPr id="4" name="Footer Placeholder 4"/>
          <p:cNvSpPr>
            <a:spLocks noGrp="1"/>
          </p:cNvSpPr>
          <p:nvPr>
            <p:ph type="ftr" sz="quarter" idx="11"/>
          </p:nvPr>
        </p:nvSpPr>
        <p:spPr>
          <a:xfrm>
            <a:off x="4275138" y="6524625"/>
            <a:ext cx="4572000" cy="168275"/>
          </a:xfrm>
        </p:spPr>
        <p:txBody>
          <a:bodyPr/>
          <a:lstStyle>
            <a:lvl1pPr>
              <a:defRPr>
                <a:latin typeface="Arial" charset="0"/>
              </a:defRPr>
            </a:lvl1pPr>
          </a:lstStyle>
          <a:p>
            <a:pPr>
              <a:defRPr/>
            </a:pPr>
            <a:endParaRPr lang="en-GB">
              <a:solidFill>
                <a:srgbClr val="808080"/>
              </a:solidFill>
            </a:endParaRPr>
          </a:p>
        </p:txBody>
      </p:sp>
      <p:sp>
        <p:nvSpPr>
          <p:cNvPr id="5" name="Slide Number Placeholder 5"/>
          <p:cNvSpPr>
            <a:spLocks noGrp="1"/>
          </p:cNvSpPr>
          <p:nvPr>
            <p:ph type="sldNum" sz="quarter" idx="12"/>
          </p:nvPr>
        </p:nvSpPr>
        <p:spPr>
          <a:xfrm>
            <a:off x="6553200" y="6356350"/>
            <a:ext cx="2133600" cy="365125"/>
          </a:xfrm>
        </p:spPr>
        <p:txBody>
          <a:bodyPr/>
          <a:lstStyle>
            <a:lvl1pPr>
              <a:defRPr/>
            </a:lvl1pPr>
          </a:lstStyle>
          <a:p>
            <a:pPr>
              <a:defRPr/>
            </a:pPr>
            <a:fld id="{31B5D0CA-49BE-4B15-A739-B59405B1DA8A}" type="slidenum">
              <a:rPr lang="en-GB">
                <a:solidFill>
                  <a:srgbClr val="808080"/>
                </a:solidFill>
              </a:rPr>
              <a:pPr>
                <a:defRPr/>
              </a:pPr>
              <a:t>‹#›</a:t>
            </a:fld>
            <a:endParaRPr lang="en-GB">
              <a:solidFill>
                <a:srgbClr val="808080"/>
              </a:solidFill>
            </a:endParaRPr>
          </a:p>
        </p:txBody>
      </p:sp>
    </p:spTree>
    <p:extLst>
      <p:ext uri="{BB962C8B-B14F-4D97-AF65-F5344CB8AC3E}">
        <p14:creationId xmlns="" xmlns:p14="http://schemas.microsoft.com/office/powerpoint/2010/main" val="3507872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8D99BE-31FB-456C-8DAE-92B55B769000}" type="datetimeFigureOut">
              <a:rPr lang="en-GB">
                <a:solidFill>
                  <a:prstClr val="black">
                    <a:tint val="75000"/>
                  </a:prstClr>
                </a:solidFill>
              </a:rPr>
              <a:pPr/>
              <a:t>31/03/2016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0D937DC-29FE-4EB7-BC5B-74590B793845}" type="slidenum">
              <a:rPr lang="en-GB">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8D99BE-31FB-456C-8DAE-92B55B769000}" type="datetimeFigureOut">
              <a:rPr lang="en-GB">
                <a:solidFill>
                  <a:prstClr val="black">
                    <a:tint val="75000"/>
                  </a:prstClr>
                </a:solidFill>
              </a:rPr>
              <a:pPr/>
              <a:t>31/03/2016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0D937DC-29FE-4EB7-BC5B-74590B793845}" type="slidenum">
              <a:rPr lang="en-GB">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8D99BE-31FB-456C-8DAE-92B55B769000}" type="datetimeFigureOut">
              <a:rPr lang="en-GB">
                <a:solidFill>
                  <a:prstClr val="black">
                    <a:tint val="75000"/>
                  </a:prstClr>
                </a:solidFill>
              </a:rPr>
              <a:pPr/>
              <a:t>31/03/2016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0D937DC-29FE-4EB7-BC5B-74590B793845}" type="slidenum">
              <a:rPr lang="en-GB">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8D99BE-31FB-456C-8DAE-92B55B769000}" type="datetimeFigureOut">
              <a:rPr lang="en-GB">
                <a:solidFill>
                  <a:prstClr val="black">
                    <a:tint val="75000"/>
                  </a:prstClr>
                </a:solidFill>
              </a:rPr>
              <a:pPr/>
              <a:t>31/03/2016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0D937DC-29FE-4EB7-BC5B-74590B793845}" type="slidenum">
              <a:rPr lang="en-GB">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8D99BE-31FB-456C-8DAE-92B55B769000}" type="datetimeFigureOut">
              <a:rPr lang="en-GB">
                <a:solidFill>
                  <a:prstClr val="black">
                    <a:tint val="75000"/>
                  </a:prstClr>
                </a:solidFill>
              </a:rPr>
              <a:pPr/>
              <a:t>31/03/2016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60D937DC-29FE-4EB7-BC5B-74590B793845}" type="slidenum">
              <a:rPr lang="en-GB">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5867400" y="624840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aseline="0">
                <a:solidFill>
                  <a:schemeClr val="bg2"/>
                </a:solidFill>
                <a:latin typeface="Arial" charset="0"/>
                <a:ea typeface="ＭＳ Ｐゴシック" pitchFamily="-28" charset="-128"/>
              </a:defRPr>
            </a:lvl1pPr>
          </a:lstStyle>
          <a:p>
            <a:pPr eaLnBrk="0" fontAlgn="base" hangingPunct="0">
              <a:spcBef>
                <a:spcPct val="0"/>
              </a:spcBef>
              <a:spcAft>
                <a:spcPct val="0"/>
              </a:spcAft>
              <a:defRPr/>
            </a:pPr>
            <a:r>
              <a:rPr lang="en-US">
                <a:solidFill>
                  <a:srgbClr val="808080"/>
                </a:solidFill>
              </a:rPr>
              <a:t>N13321 Purchasing Strategies and Techniques</a:t>
            </a:r>
          </a:p>
        </p:txBody>
      </p:sp>
      <p:sp>
        <p:nvSpPr>
          <p:cNvPr id="1030" name="Rectangle 6"/>
          <p:cNvSpPr>
            <a:spLocks noGrp="1" noChangeArrowheads="1"/>
          </p:cNvSpPr>
          <p:nvPr>
            <p:ph type="sldNum" sz="quarter" idx="4"/>
          </p:nvPr>
        </p:nvSpPr>
        <p:spPr bwMode="auto">
          <a:xfrm>
            <a:off x="8534400" y="6248400"/>
            <a:ext cx="381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aseline="0">
                <a:solidFill>
                  <a:schemeClr val="bg2"/>
                </a:solidFill>
                <a:latin typeface="Arial" charset="0"/>
                <a:ea typeface="ＭＳ Ｐゴシック" pitchFamily="-28" charset="-128"/>
              </a:defRPr>
            </a:lvl1pPr>
          </a:lstStyle>
          <a:p>
            <a:pPr eaLnBrk="0" fontAlgn="base" hangingPunct="0">
              <a:spcBef>
                <a:spcPct val="0"/>
              </a:spcBef>
              <a:spcAft>
                <a:spcPct val="0"/>
              </a:spcAft>
              <a:defRPr/>
            </a:pPr>
            <a:fld id="{ECCAC753-7FC5-487E-B6D0-C1D1BE076970}" type="slidenum">
              <a:rPr lang="en-US">
                <a:solidFill>
                  <a:srgbClr val="808080"/>
                </a:solidFill>
              </a:rPr>
              <a:pPr eaLnBrk="0" fontAlgn="base" hangingPunct="0">
                <a:spcBef>
                  <a:spcPct val="0"/>
                </a:spcBef>
                <a:spcAft>
                  <a:spcPct val="0"/>
                </a:spcAft>
                <a:defRPr/>
              </a:pPr>
              <a:t>‹#›</a:t>
            </a:fld>
            <a:endParaRPr lang="en-US">
              <a:solidFill>
                <a:srgbClr val="808080"/>
              </a:solidFill>
            </a:endParaRPr>
          </a:p>
        </p:txBody>
      </p:sp>
      <p:sp>
        <p:nvSpPr>
          <p:cNvPr id="2" name="Rectangle 48"/>
          <p:cNvSpPr>
            <a:spLocks noChangeArrowheads="1"/>
          </p:cNvSpPr>
          <p:nvPr userDrawn="1"/>
        </p:nvSpPr>
        <p:spPr bwMode="auto">
          <a:xfrm>
            <a:off x="255588" y="1066800"/>
            <a:ext cx="8610600" cy="5029200"/>
          </a:xfrm>
          <a:prstGeom prst="rect">
            <a:avLst/>
          </a:prstGeom>
          <a:solidFill>
            <a:srgbClr val="F2F2F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defRPr sz="2400" baseline="-25000">
                <a:solidFill>
                  <a:schemeClr val="tx1"/>
                </a:solidFill>
                <a:latin typeface="Times" pitchFamily="18" charset="0"/>
                <a:ea typeface="ＭＳ Ｐゴシック" pitchFamily="34" charset="-128"/>
              </a:defRPr>
            </a:lvl1pPr>
            <a:lvl2pPr marL="742950" indent="-285750">
              <a:defRPr sz="2400" baseline="-25000">
                <a:solidFill>
                  <a:schemeClr val="tx1"/>
                </a:solidFill>
                <a:latin typeface="Times" pitchFamily="18" charset="0"/>
                <a:ea typeface="ＭＳ Ｐゴシック" pitchFamily="34" charset="-128"/>
              </a:defRPr>
            </a:lvl2pPr>
            <a:lvl3pPr marL="1143000" indent="-228600">
              <a:defRPr sz="2400" baseline="-25000">
                <a:solidFill>
                  <a:schemeClr val="tx1"/>
                </a:solidFill>
                <a:latin typeface="Times" pitchFamily="18" charset="0"/>
                <a:ea typeface="ＭＳ Ｐゴシック" pitchFamily="34" charset="-128"/>
              </a:defRPr>
            </a:lvl3pPr>
            <a:lvl4pPr marL="1600200" indent="-228600">
              <a:defRPr sz="2400" baseline="-25000">
                <a:solidFill>
                  <a:schemeClr val="tx1"/>
                </a:solidFill>
                <a:latin typeface="Times" pitchFamily="18" charset="0"/>
                <a:ea typeface="ＭＳ Ｐゴシック" pitchFamily="34" charset="-128"/>
              </a:defRPr>
            </a:lvl4pPr>
            <a:lvl5pPr marL="2057400" indent="-228600">
              <a:defRPr sz="2400" baseline="-250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baseline="-250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baseline="-250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baseline="-250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baseline="-25000">
                <a:solidFill>
                  <a:schemeClr val="tx1"/>
                </a:solidFill>
                <a:latin typeface="Times" pitchFamily="18" charset="0"/>
                <a:ea typeface="ＭＳ Ｐゴシック" pitchFamily="34" charset="-128"/>
              </a:defRPr>
            </a:lvl9pPr>
          </a:lstStyle>
          <a:p>
            <a:pPr algn="ctr" eaLnBrk="0" fontAlgn="base" hangingPunct="0">
              <a:spcBef>
                <a:spcPct val="0"/>
              </a:spcBef>
              <a:spcAft>
                <a:spcPct val="0"/>
              </a:spcAft>
              <a:defRPr/>
            </a:pPr>
            <a:endParaRPr lang="en-US" altLang="en-US" baseline="0" smtClean="0">
              <a:solidFill>
                <a:srgbClr val="E9E9E8"/>
              </a:solidFill>
            </a:endParaRPr>
          </a:p>
        </p:txBody>
      </p:sp>
      <p:sp>
        <p:nvSpPr>
          <p:cNvPr id="3" name="Rectangle 52"/>
          <p:cNvSpPr>
            <a:spLocks noGrp="1" noChangeArrowheads="1"/>
          </p:cNvSpPr>
          <p:nvPr>
            <p:ph type="title"/>
          </p:nvPr>
        </p:nvSpPr>
        <p:spPr bwMode="auto">
          <a:xfrm>
            <a:off x="381000" y="12192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4" name="Rectangle 53"/>
          <p:cNvSpPr>
            <a:spLocks noGrp="1" noChangeArrowheads="1"/>
          </p:cNvSpPr>
          <p:nvPr>
            <p:ph type="body" idx="1"/>
          </p:nvPr>
        </p:nvSpPr>
        <p:spPr bwMode="auto">
          <a:xfrm>
            <a:off x="381000" y="2362200"/>
            <a:ext cx="7772400" cy="2057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31" name="Picture 10"/>
          <p:cNvPicPr>
            <a:picLocks noChangeArrowheads="1"/>
          </p:cNvPicPr>
          <p:nvPr userDrawn="1"/>
        </p:nvPicPr>
        <p:blipFill>
          <a:blip r:embed="rId6" cstate="print">
            <a:extLst>
              <a:ext uri="{28A0092B-C50C-407E-A947-70E740481C1C}">
                <a14:useLocalDpi xmlns="" xmlns:a14="http://schemas.microsoft.com/office/drawing/2010/main" val="0"/>
              </a:ext>
            </a:extLst>
          </a:blip>
          <a:srcRect/>
          <a:stretch>
            <a:fillRect/>
          </a:stretch>
        </p:blipFill>
        <p:spPr bwMode="auto">
          <a:xfrm>
            <a:off x="250825" y="0"/>
            <a:ext cx="8604250" cy="1009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3644239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Lst>
  <p:hf hdr="0"/>
  <p:txStyles>
    <p:titleStyle>
      <a:lvl1pPr algn="l" rtl="0" eaLnBrk="0" fontAlgn="base" hangingPunct="0">
        <a:spcBef>
          <a:spcPct val="0"/>
        </a:spcBef>
        <a:spcAft>
          <a:spcPct val="0"/>
        </a:spcAft>
        <a:defRPr sz="3200">
          <a:solidFill>
            <a:srgbClr val="003366"/>
          </a:solidFill>
          <a:latin typeface="+mj-lt"/>
          <a:ea typeface="ＭＳ Ｐゴシック" pitchFamily="-8" charset="-128"/>
          <a:cs typeface="ＭＳ Ｐゴシック" pitchFamily="-8" charset="-128"/>
        </a:defRPr>
      </a:lvl1pPr>
      <a:lvl2pPr algn="l" rtl="0" eaLnBrk="0" fontAlgn="base" hangingPunct="0">
        <a:spcBef>
          <a:spcPct val="0"/>
        </a:spcBef>
        <a:spcAft>
          <a:spcPct val="0"/>
        </a:spcAft>
        <a:defRPr sz="3200">
          <a:solidFill>
            <a:srgbClr val="003366"/>
          </a:solidFill>
          <a:latin typeface="Arial" pitchFamily="-8" charset="0"/>
          <a:ea typeface="ＭＳ Ｐゴシック" pitchFamily="-8" charset="-128"/>
          <a:cs typeface="ＭＳ Ｐゴシック" pitchFamily="-8" charset="-128"/>
        </a:defRPr>
      </a:lvl2pPr>
      <a:lvl3pPr algn="l" rtl="0" eaLnBrk="0" fontAlgn="base" hangingPunct="0">
        <a:spcBef>
          <a:spcPct val="0"/>
        </a:spcBef>
        <a:spcAft>
          <a:spcPct val="0"/>
        </a:spcAft>
        <a:defRPr sz="3200">
          <a:solidFill>
            <a:srgbClr val="003366"/>
          </a:solidFill>
          <a:latin typeface="Arial" pitchFamily="-8" charset="0"/>
          <a:ea typeface="ＭＳ Ｐゴシック" pitchFamily="-8" charset="-128"/>
          <a:cs typeface="ＭＳ Ｐゴシック" pitchFamily="-8" charset="-128"/>
        </a:defRPr>
      </a:lvl3pPr>
      <a:lvl4pPr algn="l" rtl="0" eaLnBrk="0" fontAlgn="base" hangingPunct="0">
        <a:spcBef>
          <a:spcPct val="0"/>
        </a:spcBef>
        <a:spcAft>
          <a:spcPct val="0"/>
        </a:spcAft>
        <a:defRPr sz="3200">
          <a:solidFill>
            <a:srgbClr val="003366"/>
          </a:solidFill>
          <a:latin typeface="Arial" pitchFamily="-8" charset="0"/>
          <a:ea typeface="ＭＳ Ｐゴシック" pitchFamily="-8" charset="-128"/>
          <a:cs typeface="ＭＳ Ｐゴシック" pitchFamily="-8" charset="-128"/>
        </a:defRPr>
      </a:lvl4pPr>
      <a:lvl5pPr algn="l" rtl="0" eaLnBrk="0" fontAlgn="base" hangingPunct="0">
        <a:spcBef>
          <a:spcPct val="0"/>
        </a:spcBef>
        <a:spcAft>
          <a:spcPct val="0"/>
        </a:spcAft>
        <a:defRPr sz="3200">
          <a:solidFill>
            <a:srgbClr val="003366"/>
          </a:solidFill>
          <a:latin typeface="Arial" pitchFamily="-8" charset="0"/>
          <a:ea typeface="ＭＳ Ｐゴシック" pitchFamily="-8" charset="-128"/>
          <a:cs typeface="ＭＳ Ｐゴシック" pitchFamily="-8" charset="-128"/>
        </a:defRPr>
      </a:lvl5pPr>
      <a:lvl6pPr marL="457200" algn="l" rtl="0" fontAlgn="base">
        <a:spcBef>
          <a:spcPct val="0"/>
        </a:spcBef>
        <a:spcAft>
          <a:spcPct val="0"/>
        </a:spcAft>
        <a:defRPr sz="3200">
          <a:solidFill>
            <a:srgbClr val="003366"/>
          </a:solidFill>
          <a:latin typeface="Arial" pitchFamily="-8" charset="0"/>
        </a:defRPr>
      </a:lvl6pPr>
      <a:lvl7pPr marL="914400" algn="l" rtl="0" fontAlgn="base">
        <a:spcBef>
          <a:spcPct val="0"/>
        </a:spcBef>
        <a:spcAft>
          <a:spcPct val="0"/>
        </a:spcAft>
        <a:defRPr sz="3200">
          <a:solidFill>
            <a:srgbClr val="003366"/>
          </a:solidFill>
          <a:latin typeface="Arial" pitchFamily="-8" charset="0"/>
        </a:defRPr>
      </a:lvl7pPr>
      <a:lvl8pPr marL="1371600" algn="l" rtl="0" fontAlgn="base">
        <a:spcBef>
          <a:spcPct val="0"/>
        </a:spcBef>
        <a:spcAft>
          <a:spcPct val="0"/>
        </a:spcAft>
        <a:defRPr sz="3200">
          <a:solidFill>
            <a:srgbClr val="003366"/>
          </a:solidFill>
          <a:latin typeface="Arial" pitchFamily="-8" charset="0"/>
        </a:defRPr>
      </a:lvl8pPr>
      <a:lvl9pPr marL="1828800" algn="l" rtl="0" fontAlgn="base">
        <a:spcBef>
          <a:spcPct val="0"/>
        </a:spcBef>
        <a:spcAft>
          <a:spcPct val="0"/>
        </a:spcAft>
        <a:defRPr sz="3200">
          <a:solidFill>
            <a:srgbClr val="003366"/>
          </a:solidFill>
          <a:latin typeface="Arial" pitchFamily="-8" charset="0"/>
        </a:defRPr>
      </a:lvl9pPr>
    </p:titleStyle>
    <p:bodyStyle>
      <a:lvl1pPr marL="342900" indent="-342900" algn="l" rtl="0" eaLnBrk="0" fontAlgn="base" hangingPunct="0">
        <a:spcBef>
          <a:spcPct val="20000"/>
        </a:spcBef>
        <a:spcAft>
          <a:spcPct val="0"/>
        </a:spcAft>
        <a:buClr>
          <a:srgbClr val="032553"/>
        </a:buClr>
        <a:buChar char="•"/>
        <a:defRPr sz="2600">
          <a:solidFill>
            <a:srgbClr val="4D3A31"/>
          </a:solidFill>
          <a:latin typeface="+mn-lt"/>
          <a:ea typeface="ＭＳ Ｐゴシック" pitchFamily="-8" charset="-128"/>
          <a:cs typeface="ＭＳ Ｐゴシック" pitchFamily="-8" charset="-128"/>
        </a:defRPr>
      </a:lvl1pPr>
      <a:lvl2pPr marL="742950" indent="-285750" algn="l" rtl="0" eaLnBrk="0" fontAlgn="base" hangingPunct="0">
        <a:spcBef>
          <a:spcPct val="20000"/>
        </a:spcBef>
        <a:spcAft>
          <a:spcPct val="0"/>
        </a:spcAft>
        <a:buChar char="–"/>
        <a:defRPr sz="2400">
          <a:solidFill>
            <a:srgbClr val="4D3A31"/>
          </a:solidFill>
          <a:latin typeface="+mn-lt"/>
          <a:ea typeface="ＭＳ Ｐゴシック" pitchFamily="-8" charset="-128"/>
        </a:defRPr>
      </a:lvl2pPr>
      <a:lvl3pPr marL="1143000" indent="-228600" algn="l" rtl="0" eaLnBrk="0" fontAlgn="base" hangingPunct="0">
        <a:spcBef>
          <a:spcPct val="20000"/>
        </a:spcBef>
        <a:spcAft>
          <a:spcPct val="0"/>
        </a:spcAft>
        <a:buChar char="•"/>
        <a:defRPr sz="2200">
          <a:solidFill>
            <a:srgbClr val="4D3A31"/>
          </a:solidFill>
          <a:latin typeface="+mn-lt"/>
          <a:ea typeface="ＭＳ Ｐゴシック" pitchFamily="-8" charset="-128"/>
        </a:defRPr>
      </a:lvl3pPr>
      <a:lvl4pPr marL="1562100" indent="-228600" algn="l" rtl="0" eaLnBrk="0" fontAlgn="base" hangingPunct="0">
        <a:spcBef>
          <a:spcPct val="20000"/>
        </a:spcBef>
        <a:spcAft>
          <a:spcPct val="0"/>
        </a:spcAft>
        <a:buChar char="–"/>
        <a:defRPr sz="2000">
          <a:solidFill>
            <a:srgbClr val="4D3A31"/>
          </a:solidFill>
          <a:latin typeface="+mn-lt"/>
          <a:ea typeface="ＭＳ Ｐゴシック" pitchFamily="-8" charset="-128"/>
        </a:defRPr>
      </a:lvl4pPr>
      <a:lvl5pPr marL="1981200" indent="-228600" algn="l" rtl="0" eaLnBrk="0" fontAlgn="base" hangingPunct="0">
        <a:spcBef>
          <a:spcPct val="20000"/>
        </a:spcBef>
        <a:spcAft>
          <a:spcPct val="0"/>
        </a:spcAft>
        <a:buChar char="»"/>
        <a:defRPr sz="2000">
          <a:solidFill>
            <a:srgbClr val="4D3A31"/>
          </a:solidFill>
          <a:latin typeface="+mn-lt"/>
          <a:ea typeface="ＭＳ Ｐゴシック" pitchFamily="-8" charset="-128"/>
        </a:defRPr>
      </a:lvl5pPr>
      <a:lvl6pPr marL="2438400" indent="-228600" algn="l" rtl="0" fontAlgn="base">
        <a:spcBef>
          <a:spcPct val="20000"/>
        </a:spcBef>
        <a:spcAft>
          <a:spcPct val="0"/>
        </a:spcAft>
        <a:buChar char="»"/>
        <a:defRPr sz="2000">
          <a:solidFill>
            <a:srgbClr val="4D3A31"/>
          </a:solidFill>
          <a:latin typeface="+mn-lt"/>
          <a:ea typeface="ＭＳ Ｐゴシック" pitchFamily="-8" charset="-128"/>
        </a:defRPr>
      </a:lvl6pPr>
      <a:lvl7pPr marL="2895600" indent="-228600" algn="l" rtl="0" fontAlgn="base">
        <a:spcBef>
          <a:spcPct val="20000"/>
        </a:spcBef>
        <a:spcAft>
          <a:spcPct val="0"/>
        </a:spcAft>
        <a:buChar char="»"/>
        <a:defRPr sz="2000">
          <a:solidFill>
            <a:srgbClr val="4D3A31"/>
          </a:solidFill>
          <a:latin typeface="+mn-lt"/>
          <a:ea typeface="ＭＳ Ｐゴシック" pitchFamily="-8" charset="-128"/>
        </a:defRPr>
      </a:lvl7pPr>
      <a:lvl8pPr marL="3352800" indent="-228600" algn="l" rtl="0" fontAlgn="base">
        <a:spcBef>
          <a:spcPct val="20000"/>
        </a:spcBef>
        <a:spcAft>
          <a:spcPct val="0"/>
        </a:spcAft>
        <a:buChar char="»"/>
        <a:defRPr sz="2000">
          <a:solidFill>
            <a:srgbClr val="4D3A31"/>
          </a:solidFill>
          <a:latin typeface="+mn-lt"/>
          <a:ea typeface="ＭＳ Ｐゴシック" pitchFamily="-8" charset="-128"/>
        </a:defRPr>
      </a:lvl8pPr>
      <a:lvl9pPr marL="3810000" indent="-228600" algn="l" rtl="0" fontAlgn="base">
        <a:spcBef>
          <a:spcPct val="20000"/>
        </a:spcBef>
        <a:spcAft>
          <a:spcPct val="0"/>
        </a:spcAft>
        <a:buChar char="»"/>
        <a:defRPr sz="2000">
          <a:solidFill>
            <a:srgbClr val="4D3A31"/>
          </a:solidFill>
          <a:latin typeface="+mn-lt"/>
          <a:ea typeface="ＭＳ Ｐゴシック" pitchFamily="-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D99BE-31FB-456C-8DAE-92B55B769000}" type="datetimeFigureOut">
              <a:rPr lang="en-GB" smtClean="0">
                <a:solidFill>
                  <a:prstClr val="black">
                    <a:tint val="75000"/>
                  </a:prstClr>
                </a:solidFill>
              </a:rPr>
              <a:pPr/>
              <a:t>31/03/2016</a:t>
            </a:fld>
            <a:endParaRPr lang="en-GB"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D937DC-29FE-4EB7-BC5B-74590B793845}" type="slidenum">
              <a:rPr lang="en-GB" smtClean="0">
                <a:solidFill>
                  <a:prstClr val="black">
                    <a:tint val="75000"/>
                  </a:prstClr>
                </a:solidFill>
              </a:rPr>
              <a:pPr/>
              <a:t>‹#›</a:t>
            </a:fld>
            <a:endParaRPr lang="en-GB" smtClean="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pPr>
              <a:defRPr/>
            </a:pPr>
            <a:fld id="{AA839AAC-705F-45ED-9095-413397517FAD}" type="slidenum">
              <a:rPr lang="en-GB" smtClean="0">
                <a:solidFill>
                  <a:srgbClr val="808080"/>
                </a:solidFill>
              </a:rPr>
              <a:pPr>
                <a:defRPr/>
              </a:pPr>
              <a:t>1</a:t>
            </a:fld>
            <a:endParaRPr lang="en-GB">
              <a:solidFill>
                <a:srgbClr val="808080"/>
              </a:solidFill>
            </a:endParaRPr>
          </a:p>
        </p:txBody>
      </p:sp>
      <p:sp>
        <p:nvSpPr>
          <p:cNvPr id="8" name="TextBox 7"/>
          <p:cNvSpPr txBox="1"/>
          <p:nvPr/>
        </p:nvSpPr>
        <p:spPr>
          <a:xfrm>
            <a:off x="251520" y="1528916"/>
            <a:ext cx="8640960" cy="2862322"/>
          </a:xfrm>
          <a:prstGeom prst="rect">
            <a:avLst/>
          </a:prstGeom>
          <a:noFill/>
        </p:spPr>
        <p:txBody>
          <a:bodyPr wrap="square" rtlCol="0">
            <a:spAutoFit/>
          </a:bodyPr>
          <a:lstStyle/>
          <a:p>
            <a:pPr algn="ctr"/>
            <a:r>
              <a:rPr lang="en-US" altLang="en-US" sz="3600" dirty="0">
                <a:solidFill>
                  <a:srgbClr val="193367"/>
                </a:solidFill>
                <a:latin typeface="Calibri" panose="020F0502020204030204" pitchFamily="34" charset="0"/>
                <a:ea typeface="ＭＳ Ｐゴシック" pitchFamily="34" charset="-128"/>
              </a:rPr>
              <a:t>A multi criteria decision making model for vehicle routing problem in reverse </a:t>
            </a:r>
            <a:r>
              <a:rPr lang="en-US" altLang="en-US" sz="3600" dirty="0" smtClean="0">
                <a:solidFill>
                  <a:srgbClr val="193367"/>
                </a:solidFill>
                <a:latin typeface="Calibri" panose="020F0502020204030204" pitchFamily="34" charset="0"/>
                <a:ea typeface="ＭＳ Ｐゴシック" pitchFamily="34" charset="-128"/>
              </a:rPr>
              <a:t>logistics</a:t>
            </a:r>
          </a:p>
          <a:p>
            <a:pPr algn="ctr"/>
            <a:endParaRPr lang="en-US" altLang="en-US" sz="2400" dirty="0">
              <a:solidFill>
                <a:srgbClr val="193367"/>
              </a:solidFill>
              <a:latin typeface="Calibri" panose="020F0502020204030204" pitchFamily="34" charset="0"/>
              <a:ea typeface="ＭＳ Ｐゴシック" pitchFamily="34" charset="-128"/>
            </a:endParaRPr>
          </a:p>
          <a:p>
            <a:pPr algn="ctr"/>
            <a:endParaRPr lang="en-US" altLang="en-US" sz="2400" dirty="0">
              <a:solidFill>
                <a:srgbClr val="193367"/>
              </a:solidFill>
              <a:latin typeface="Calibri" panose="020F0502020204030204" pitchFamily="34" charset="0"/>
              <a:ea typeface="ＭＳ Ｐゴシック" pitchFamily="34" charset="-128"/>
            </a:endParaRPr>
          </a:p>
          <a:p>
            <a:pPr algn="ctr"/>
            <a:r>
              <a:rPr lang="en-GB" sz="2000" b="1" dirty="0">
                <a:solidFill>
                  <a:srgbClr val="002060"/>
                </a:solidFill>
                <a:latin typeface="Calibri" panose="020F0502020204030204" pitchFamily="34" charset="0"/>
              </a:rPr>
              <a:t>Kingshuk Jubaer Islam</a:t>
            </a:r>
            <a:br>
              <a:rPr lang="en-GB" sz="2000" b="1" dirty="0">
                <a:solidFill>
                  <a:srgbClr val="002060"/>
                </a:solidFill>
                <a:latin typeface="Calibri" panose="020F0502020204030204" pitchFamily="34" charset="0"/>
              </a:rPr>
            </a:br>
            <a:r>
              <a:rPr lang="en-GB" sz="2000" b="1" dirty="0">
                <a:solidFill>
                  <a:srgbClr val="002060"/>
                </a:solidFill>
                <a:latin typeface="Calibri" panose="020F0502020204030204" pitchFamily="34" charset="0"/>
              </a:rPr>
              <a:t>Division of Operations Management and Information </a:t>
            </a:r>
            <a:r>
              <a:rPr lang="en-GB" sz="2000" b="1" dirty="0" smtClean="0">
                <a:solidFill>
                  <a:srgbClr val="002060"/>
                </a:solidFill>
                <a:latin typeface="Calibri" panose="020F0502020204030204" pitchFamily="34" charset="0"/>
              </a:rPr>
              <a:t>Systems</a:t>
            </a:r>
          </a:p>
          <a:p>
            <a:pPr algn="ctr"/>
            <a:r>
              <a:rPr lang="en-GB" sz="2000" b="1" dirty="0" smtClean="0">
                <a:solidFill>
                  <a:srgbClr val="002060"/>
                </a:solidFill>
                <a:latin typeface="Calibri" panose="020F0502020204030204" pitchFamily="34" charset="0"/>
              </a:rPr>
              <a:t>Nottingham University Business School, UK</a:t>
            </a:r>
            <a:endParaRPr lang="en-GB" sz="2000" dirty="0">
              <a:latin typeface="Calibri" panose="020F0502020204030204" pitchFamily="34" charset="0"/>
            </a:endParaRPr>
          </a:p>
        </p:txBody>
      </p:sp>
      <p:sp>
        <p:nvSpPr>
          <p:cNvPr id="9" name="TextBox 8"/>
          <p:cNvSpPr txBox="1"/>
          <p:nvPr/>
        </p:nvSpPr>
        <p:spPr>
          <a:xfrm>
            <a:off x="5112751" y="4841284"/>
            <a:ext cx="3744416" cy="1107996"/>
          </a:xfrm>
          <a:prstGeom prst="rect">
            <a:avLst/>
          </a:prstGeom>
          <a:noFill/>
        </p:spPr>
        <p:txBody>
          <a:bodyPr wrap="square" rtlCol="0">
            <a:spAutoFit/>
          </a:bodyPr>
          <a:lstStyle/>
          <a:p>
            <a:pPr algn="r"/>
            <a:r>
              <a:rPr lang="en-US" altLang="en-US" sz="1600" b="1" u="sng" dirty="0" smtClean="0">
                <a:solidFill>
                  <a:srgbClr val="193367"/>
                </a:solidFill>
                <a:latin typeface="Calibri" panose="020F0502020204030204" pitchFamily="34" charset="0"/>
                <a:ea typeface="ＭＳ Ｐゴシック" pitchFamily="34" charset="-128"/>
              </a:rPr>
              <a:t>Supervisors</a:t>
            </a:r>
            <a:r>
              <a:rPr lang="en-US" altLang="en-US" sz="1600" b="1" u="sng" dirty="0">
                <a:solidFill>
                  <a:srgbClr val="193367"/>
                </a:solidFill>
                <a:latin typeface="Calibri" panose="020F0502020204030204" pitchFamily="34" charset="0"/>
                <a:ea typeface="ＭＳ Ｐゴシック" pitchFamily="34" charset="-128"/>
              </a:rPr>
              <a:t>:</a:t>
            </a:r>
            <a:r>
              <a:rPr lang="en-US" altLang="en-US" sz="1600" dirty="0">
                <a:solidFill>
                  <a:srgbClr val="193367"/>
                </a:solidFill>
                <a:latin typeface="Calibri" panose="020F0502020204030204" pitchFamily="34" charset="0"/>
                <a:ea typeface="ＭＳ Ｐゴシック" pitchFamily="34" charset="-128"/>
              </a:rPr>
              <a:t> </a:t>
            </a:r>
          </a:p>
          <a:p>
            <a:pPr algn="r"/>
            <a:r>
              <a:rPr lang="en-US" altLang="en-US" sz="1600" dirty="0">
                <a:solidFill>
                  <a:srgbClr val="193367"/>
                </a:solidFill>
                <a:latin typeface="Calibri" panose="020F0502020204030204" pitchFamily="34" charset="0"/>
                <a:ea typeface="ＭＳ Ｐゴシック" pitchFamily="34" charset="-128"/>
              </a:rPr>
              <a:t>Professor </a:t>
            </a:r>
            <a:r>
              <a:rPr lang="en-US" altLang="en-US" sz="1600" dirty="0" err="1">
                <a:solidFill>
                  <a:srgbClr val="193367"/>
                </a:solidFill>
                <a:latin typeface="Calibri" panose="020F0502020204030204" pitchFamily="34" charset="0"/>
                <a:ea typeface="ＭＳ Ｐゴシック" pitchFamily="34" charset="-128"/>
              </a:rPr>
              <a:t>Sanja</a:t>
            </a:r>
            <a:r>
              <a:rPr lang="en-US" altLang="en-US" sz="1600" dirty="0">
                <a:solidFill>
                  <a:srgbClr val="193367"/>
                </a:solidFill>
                <a:latin typeface="Calibri" panose="020F0502020204030204" pitchFamily="34" charset="0"/>
                <a:ea typeface="ＭＳ Ｐゴシック" pitchFamily="34" charset="-128"/>
              </a:rPr>
              <a:t> </a:t>
            </a:r>
            <a:r>
              <a:rPr lang="en-US" altLang="en-US" sz="1600" dirty="0" err="1" smtClean="0">
                <a:solidFill>
                  <a:srgbClr val="193367"/>
                </a:solidFill>
                <a:latin typeface="Calibri" panose="020F0502020204030204" pitchFamily="34" charset="0"/>
                <a:ea typeface="ＭＳ Ｐゴシック" pitchFamily="34" charset="-128"/>
              </a:rPr>
              <a:t>Petrovic</a:t>
            </a:r>
            <a:endParaRPr lang="en-US" altLang="en-US" sz="1600" dirty="0" smtClean="0">
              <a:solidFill>
                <a:srgbClr val="193367"/>
              </a:solidFill>
              <a:latin typeface="Calibri" panose="020F0502020204030204" pitchFamily="34" charset="0"/>
              <a:ea typeface="ＭＳ Ｐゴシック" pitchFamily="34" charset="-128"/>
            </a:endParaRPr>
          </a:p>
          <a:p>
            <a:pPr algn="r"/>
            <a:r>
              <a:rPr lang="en-US" altLang="en-US" sz="1600" dirty="0" err="1" smtClean="0">
                <a:solidFill>
                  <a:srgbClr val="193367"/>
                </a:solidFill>
                <a:latin typeface="Calibri" panose="020F0502020204030204" pitchFamily="34" charset="0"/>
                <a:ea typeface="ＭＳ Ｐゴシック" pitchFamily="34" charset="-128"/>
              </a:rPr>
              <a:t>Dr</a:t>
            </a:r>
            <a:r>
              <a:rPr lang="en-US" altLang="en-US" sz="1600" dirty="0" smtClean="0">
                <a:solidFill>
                  <a:srgbClr val="193367"/>
                </a:solidFill>
                <a:latin typeface="Calibri" panose="020F0502020204030204" pitchFamily="34" charset="0"/>
                <a:ea typeface="ＭＳ Ｐゴシック" pitchFamily="34" charset="-128"/>
              </a:rPr>
              <a:t> </a:t>
            </a:r>
            <a:r>
              <a:rPr lang="en-US" altLang="en-US" sz="1600" dirty="0">
                <a:solidFill>
                  <a:srgbClr val="193367"/>
                </a:solidFill>
                <a:latin typeface="Calibri" panose="020F0502020204030204" pitchFamily="34" charset="0"/>
                <a:ea typeface="ＭＳ Ｐゴシック" pitchFamily="34" charset="-128"/>
              </a:rPr>
              <a:t>Alexander </a:t>
            </a:r>
            <a:r>
              <a:rPr lang="en-US" altLang="en-US" sz="1600" dirty="0" err="1">
                <a:solidFill>
                  <a:srgbClr val="193367"/>
                </a:solidFill>
                <a:latin typeface="Calibri" panose="020F0502020204030204" pitchFamily="34" charset="0"/>
                <a:ea typeface="ＭＳ Ｐゴシック" pitchFamily="34" charset="-128"/>
              </a:rPr>
              <a:t>Trautrims</a:t>
            </a:r>
            <a:endParaRPr lang="en-US" altLang="en-US" sz="1600" dirty="0">
              <a:solidFill>
                <a:srgbClr val="193367"/>
              </a:solidFill>
              <a:latin typeface="Calibri" panose="020F0502020204030204" pitchFamily="34" charset="0"/>
              <a:ea typeface="ＭＳ Ｐゴシック" pitchFamily="34" charset="-128"/>
            </a:endParaRPr>
          </a:p>
          <a:p>
            <a:pPr algn="r"/>
            <a:endParaRPr lang="en-GB" dirty="0">
              <a:latin typeface="Calibri" panose="020F0502020204030204" pitchFamily="34" charset="0"/>
            </a:endParaRPr>
          </a:p>
        </p:txBody>
      </p:sp>
      <p:sp>
        <p:nvSpPr>
          <p:cNvPr id="5" name="Text Box 10"/>
          <p:cNvSpPr txBox="1">
            <a:spLocks noChangeArrowheads="1"/>
          </p:cNvSpPr>
          <p:nvPr/>
        </p:nvSpPr>
        <p:spPr bwMode="auto">
          <a:xfrm>
            <a:off x="395536" y="5014917"/>
            <a:ext cx="3607847" cy="584775"/>
          </a:xfrm>
          <a:prstGeom prst="rect">
            <a:avLst/>
          </a:prstGeom>
          <a:noFill/>
          <a:ln w="9525">
            <a:noFill/>
            <a:miter lim="800000"/>
            <a:headEnd/>
            <a:tailEnd/>
          </a:ln>
          <a:effec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GB" sz="1600" dirty="0">
                <a:solidFill>
                  <a:srgbClr val="002060"/>
                </a:solidFill>
                <a:latin typeface="Calibri" pitchFamily="34" charset="0"/>
                <a:cs typeface="Times New Roman" panose="02020603050405020304" pitchFamily="18" charset="0"/>
              </a:rPr>
              <a:t>New Perspectives in Scheduling </a:t>
            </a:r>
            <a:r>
              <a:rPr lang="en-GB" sz="1600" dirty="0" smtClean="0">
                <a:solidFill>
                  <a:srgbClr val="002060"/>
                </a:solidFill>
                <a:latin typeface="Calibri" pitchFamily="34" charset="0"/>
                <a:cs typeface="Times New Roman" panose="02020603050405020304" pitchFamily="18" charset="0"/>
              </a:rPr>
              <a:t>Theory</a:t>
            </a:r>
            <a:br>
              <a:rPr lang="en-GB" sz="1600" dirty="0" smtClean="0">
                <a:solidFill>
                  <a:srgbClr val="002060"/>
                </a:solidFill>
                <a:latin typeface="Calibri" pitchFamily="34" charset="0"/>
                <a:cs typeface="Times New Roman" panose="02020603050405020304" pitchFamily="18" charset="0"/>
              </a:rPr>
            </a:br>
            <a:r>
              <a:rPr lang="en-GB" sz="1600" dirty="0" smtClean="0">
                <a:solidFill>
                  <a:srgbClr val="002060"/>
                </a:solidFill>
                <a:latin typeface="Calibri" pitchFamily="34" charset="0"/>
                <a:cs typeface="Times New Roman" panose="02020603050405020304" pitchFamily="18" charset="0"/>
              </a:rPr>
              <a:t>March 29 - April 2</a:t>
            </a:r>
            <a:r>
              <a:rPr lang="en-US" altLang="en-US" sz="1600" dirty="0" smtClean="0">
                <a:solidFill>
                  <a:srgbClr val="002060"/>
                </a:solidFill>
                <a:latin typeface="Calibri" pitchFamily="34" charset="0"/>
                <a:cs typeface="Times New Roman" panose="02020603050405020304" pitchFamily="18" charset="0"/>
              </a:rPr>
              <a:t>, 2016, </a:t>
            </a:r>
            <a:r>
              <a:rPr lang="en-US" altLang="en-US" sz="1600" dirty="0" err="1" smtClean="0">
                <a:solidFill>
                  <a:srgbClr val="002060"/>
                </a:solidFill>
                <a:latin typeface="Calibri" pitchFamily="34" charset="0"/>
                <a:cs typeface="Times New Roman" panose="02020603050405020304" pitchFamily="18" charset="0"/>
              </a:rPr>
              <a:t>Aussois</a:t>
            </a:r>
            <a:r>
              <a:rPr lang="en-US" altLang="en-US" sz="1600" dirty="0" smtClean="0">
                <a:solidFill>
                  <a:srgbClr val="002060"/>
                </a:solidFill>
                <a:latin typeface="Calibri" pitchFamily="34" charset="0"/>
                <a:cs typeface="Times New Roman" panose="02020603050405020304" pitchFamily="18" charset="0"/>
              </a:rPr>
              <a:t>, </a:t>
            </a:r>
            <a:r>
              <a:rPr lang="en-US" altLang="en-US" sz="1600" dirty="0">
                <a:solidFill>
                  <a:srgbClr val="002060"/>
                </a:solidFill>
                <a:latin typeface="Calibri" pitchFamily="34" charset="0"/>
                <a:cs typeface="Times New Roman" panose="02020603050405020304" pitchFamily="18" charset="0"/>
              </a:rPr>
              <a:t>France </a:t>
            </a:r>
          </a:p>
        </p:txBody>
      </p:sp>
    </p:spTree>
    <p:extLst>
      <p:ext uri="{BB962C8B-B14F-4D97-AF65-F5344CB8AC3E}">
        <p14:creationId xmlns="" xmlns:p14="http://schemas.microsoft.com/office/powerpoint/2010/main" val="1215675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9815E6D-9063-472B-B30D-0F7EDF8CCE54}" type="slidenum">
              <a:rPr lang="en-US" smtClean="0">
                <a:solidFill>
                  <a:srgbClr val="808080"/>
                </a:solidFill>
              </a:rPr>
              <a:pPr>
                <a:defRPr/>
              </a:pPr>
              <a:t>10</a:t>
            </a:fld>
            <a:endParaRPr lang="en-US">
              <a:solidFill>
                <a:srgbClr val="808080"/>
              </a:solidFill>
            </a:endParaRPr>
          </a:p>
        </p:txBody>
      </p:sp>
      <p:sp>
        <p:nvSpPr>
          <p:cNvPr id="4" name="TextBox 3"/>
          <p:cNvSpPr txBox="1"/>
          <p:nvPr/>
        </p:nvSpPr>
        <p:spPr>
          <a:xfrm>
            <a:off x="2699792" y="1260049"/>
            <a:ext cx="3672408" cy="584775"/>
          </a:xfrm>
          <a:prstGeom prst="rect">
            <a:avLst/>
          </a:prstGeom>
          <a:noFill/>
        </p:spPr>
        <p:txBody>
          <a:bodyPr wrap="square" rtlCol="0">
            <a:spAutoFit/>
          </a:bodyPr>
          <a:lstStyle/>
          <a:p>
            <a:r>
              <a:rPr lang="en-GB" sz="3200" dirty="0" smtClean="0">
                <a:solidFill>
                  <a:srgbClr val="002060"/>
                </a:solidFill>
                <a:latin typeface="Calibri" panose="020F0502020204030204" pitchFamily="34" charset="0"/>
              </a:rPr>
              <a:t>Problem formulation</a:t>
            </a:r>
            <a:endParaRPr lang="en-GB" sz="3200" dirty="0">
              <a:solidFill>
                <a:srgbClr val="002060"/>
              </a:solidFill>
              <a:latin typeface="Calibri" panose="020F0502020204030204" pitchFamily="34" charset="0"/>
            </a:endParaRPr>
          </a:p>
        </p:txBody>
      </p:sp>
      <p:sp>
        <p:nvSpPr>
          <p:cNvPr id="2" name="Rectangle 6"/>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9" name="TextBox 8"/>
          <p:cNvSpPr txBox="1"/>
          <p:nvPr/>
        </p:nvSpPr>
        <p:spPr>
          <a:xfrm>
            <a:off x="930656" y="1844824"/>
            <a:ext cx="7272808" cy="3416320"/>
          </a:xfrm>
          <a:prstGeom prst="rect">
            <a:avLst/>
          </a:prstGeom>
          <a:noFill/>
        </p:spPr>
        <p:txBody>
          <a:bodyPr wrap="square" rtlCol="0">
            <a:spAutoFit/>
          </a:bodyPr>
          <a:lstStyle/>
          <a:p>
            <a:pPr>
              <a:lnSpc>
                <a:spcPct val="200000"/>
              </a:lnSpc>
            </a:pPr>
            <a:r>
              <a:rPr lang="en-GB" i="1" u="sng" dirty="0" smtClean="0">
                <a:solidFill>
                  <a:srgbClr val="002060"/>
                </a:solidFill>
              </a:rPr>
              <a:t>Objectives:</a:t>
            </a:r>
          </a:p>
          <a:p>
            <a:pPr marL="285750" indent="-285750">
              <a:lnSpc>
                <a:spcPct val="200000"/>
              </a:lnSpc>
              <a:buFont typeface="Arial" panose="020B0604020202020204" pitchFamily="34" charset="0"/>
              <a:buChar char="•"/>
            </a:pPr>
            <a:r>
              <a:rPr lang="en-GB" dirty="0" smtClean="0">
                <a:solidFill>
                  <a:srgbClr val="002060"/>
                </a:solidFill>
              </a:rPr>
              <a:t>Minimisation of travel cost</a:t>
            </a:r>
          </a:p>
          <a:p>
            <a:pPr marL="285750" indent="-285750">
              <a:lnSpc>
                <a:spcPct val="200000"/>
              </a:lnSpc>
              <a:buFont typeface="Arial" panose="020B0604020202020204" pitchFamily="34" charset="0"/>
              <a:buChar char="•"/>
            </a:pPr>
            <a:r>
              <a:rPr lang="en-GB" dirty="0" smtClean="0">
                <a:solidFill>
                  <a:srgbClr val="002060"/>
                </a:solidFill>
              </a:rPr>
              <a:t>Minimisation of time required to travel between business locations</a:t>
            </a:r>
          </a:p>
          <a:p>
            <a:pPr marL="285750" indent="-285750">
              <a:lnSpc>
                <a:spcPct val="200000"/>
              </a:lnSpc>
              <a:buFont typeface="Arial" panose="020B0604020202020204" pitchFamily="34" charset="0"/>
              <a:buChar char="•"/>
            </a:pPr>
            <a:r>
              <a:rPr lang="en-GB" dirty="0" smtClean="0">
                <a:solidFill>
                  <a:srgbClr val="002060"/>
                </a:solidFill>
              </a:rPr>
              <a:t>Minimisation of distance travelled between business locations</a:t>
            </a:r>
          </a:p>
          <a:p>
            <a:pPr marL="285750" indent="-285750">
              <a:lnSpc>
                <a:spcPct val="200000"/>
              </a:lnSpc>
              <a:buFont typeface="Arial" panose="020B0604020202020204" pitchFamily="34" charset="0"/>
              <a:buChar char="•"/>
            </a:pPr>
            <a:r>
              <a:rPr lang="en-GB" dirty="0" smtClean="0">
                <a:solidFill>
                  <a:srgbClr val="002060"/>
                </a:solidFill>
              </a:rPr>
              <a:t>Maximisation of number of items delivered</a:t>
            </a:r>
          </a:p>
          <a:p>
            <a:pPr marL="285750" indent="-285750">
              <a:lnSpc>
                <a:spcPct val="200000"/>
              </a:lnSpc>
              <a:buFont typeface="Arial" panose="020B0604020202020204" pitchFamily="34" charset="0"/>
              <a:buChar char="•"/>
            </a:pPr>
            <a:r>
              <a:rPr lang="en-GB" dirty="0" smtClean="0">
                <a:solidFill>
                  <a:srgbClr val="002060"/>
                </a:solidFill>
              </a:rPr>
              <a:t>Maximisation of number of items picked up</a:t>
            </a:r>
            <a:endParaRPr lang="en-GB" dirty="0">
              <a:solidFill>
                <a:srgbClr val="002060"/>
              </a:solidFill>
            </a:endParaRPr>
          </a:p>
        </p:txBody>
      </p:sp>
    </p:spTree>
    <p:extLst>
      <p:ext uri="{BB962C8B-B14F-4D97-AF65-F5344CB8AC3E}">
        <p14:creationId xmlns="" xmlns:p14="http://schemas.microsoft.com/office/powerpoint/2010/main" val="699603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9815E6D-9063-472B-B30D-0F7EDF8CCE54}" type="slidenum">
              <a:rPr lang="en-US" smtClean="0">
                <a:solidFill>
                  <a:srgbClr val="808080"/>
                </a:solidFill>
              </a:rPr>
              <a:pPr>
                <a:defRPr/>
              </a:pPr>
              <a:t>11</a:t>
            </a:fld>
            <a:endParaRPr lang="en-US">
              <a:solidFill>
                <a:srgbClr val="808080"/>
              </a:solidFill>
            </a:endParaRPr>
          </a:p>
        </p:txBody>
      </p:sp>
      <p:sp>
        <p:nvSpPr>
          <p:cNvPr id="4" name="TextBox 3"/>
          <p:cNvSpPr txBox="1"/>
          <p:nvPr/>
        </p:nvSpPr>
        <p:spPr>
          <a:xfrm>
            <a:off x="2699792" y="1260049"/>
            <a:ext cx="3672408" cy="584775"/>
          </a:xfrm>
          <a:prstGeom prst="rect">
            <a:avLst/>
          </a:prstGeom>
          <a:noFill/>
        </p:spPr>
        <p:txBody>
          <a:bodyPr wrap="square" rtlCol="0">
            <a:spAutoFit/>
          </a:bodyPr>
          <a:lstStyle/>
          <a:p>
            <a:r>
              <a:rPr lang="en-GB" sz="3200" dirty="0" smtClean="0">
                <a:solidFill>
                  <a:srgbClr val="002060"/>
                </a:solidFill>
                <a:latin typeface="Calibri" panose="020F0502020204030204" pitchFamily="34" charset="0"/>
              </a:rPr>
              <a:t>Problem formulation</a:t>
            </a:r>
            <a:endParaRPr lang="en-GB" sz="3200" dirty="0">
              <a:solidFill>
                <a:srgbClr val="002060"/>
              </a:solidFill>
              <a:latin typeface="Calibri" panose="020F0502020204030204" pitchFamily="34" charset="0"/>
            </a:endParaRPr>
          </a:p>
        </p:txBody>
      </p:sp>
      <p:sp>
        <p:nvSpPr>
          <p:cNvPr id="2" name="Rectangle 6"/>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0" name="TextBox 9"/>
          <p:cNvSpPr txBox="1"/>
          <p:nvPr/>
        </p:nvSpPr>
        <p:spPr>
          <a:xfrm>
            <a:off x="714632" y="1916832"/>
            <a:ext cx="7704856" cy="3970318"/>
          </a:xfrm>
          <a:prstGeom prst="rect">
            <a:avLst/>
          </a:prstGeom>
          <a:noFill/>
        </p:spPr>
        <p:txBody>
          <a:bodyPr wrap="square" rtlCol="0">
            <a:spAutoFit/>
          </a:bodyPr>
          <a:lstStyle/>
          <a:p>
            <a:pPr>
              <a:lnSpc>
                <a:spcPct val="200000"/>
              </a:lnSpc>
            </a:pPr>
            <a:r>
              <a:rPr lang="en-GB" i="1" u="sng" dirty="0" smtClean="0">
                <a:solidFill>
                  <a:srgbClr val="002060"/>
                </a:solidFill>
              </a:rPr>
              <a:t>Constraints:</a:t>
            </a:r>
          </a:p>
          <a:p>
            <a:pPr marL="285750" indent="-285750">
              <a:lnSpc>
                <a:spcPct val="200000"/>
              </a:lnSpc>
              <a:buFont typeface="Arial" panose="020B0604020202020204" pitchFamily="34" charset="0"/>
              <a:buChar char="•"/>
            </a:pPr>
            <a:r>
              <a:rPr lang="en-GB" dirty="0" smtClean="0">
                <a:solidFill>
                  <a:srgbClr val="002060"/>
                </a:solidFill>
              </a:rPr>
              <a:t>Vehicle cannot visit business locations more than once</a:t>
            </a:r>
          </a:p>
          <a:p>
            <a:pPr marL="285750" indent="-285750">
              <a:lnSpc>
                <a:spcPct val="200000"/>
              </a:lnSpc>
              <a:buFont typeface="Arial" panose="020B0604020202020204" pitchFamily="34" charset="0"/>
              <a:buChar char="•"/>
            </a:pPr>
            <a:r>
              <a:rPr lang="en-GB" dirty="0" smtClean="0">
                <a:solidFill>
                  <a:srgbClr val="002060"/>
                </a:solidFill>
              </a:rPr>
              <a:t>Vehicle cannot carry more than allowable capacity</a:t>
            </a:r>
          </a:p>
          <a:p>
            <a:pPr marL="285750" indent="-285750">
              <a:lnSpc>
                <a:spcPct val="200000"/>
              </a:lnSpc>
              <a:buFont typeface="Arial" panose="020B0604020202020204" pitchFamily="34" charset="0"/>
              <a:buChar char="•"/>
            </a:pPr>
            <a:r>
              <a:rPr lang="en-GB" dirty="0" smtClean="0">
                <a:solidFill>
                  <a:srgbClr val="002060"/>
                </a:solidFill>
              </a:rPr>
              <a:t>Drivers cannot drive more than legal maximum driving time</a:t>
            </a:r>
          </a:p>
          <a:p>
            <a:pPr marL="285750" indent="-285750">
              <a:lnSpc>
                <a:spcPct val="200000"/>
              </a:lnSpc>
              <a:buFont typeface="Arial" panose="020B0604020202020204" pitchFamily="34" charset="0"/>
              <a:buChar char="•"/>
            </a:pPr>
            <a:r>
              <a:rPr lang="en-GB" dirty="0" smtClean="0">
                <a:solidFill>
                  <a:srgbClr val="002060"/>
                </a:solidFill>
              </a:rPr>
              <a:t>Vehicles must pickup all items from business locations</a:t>
            </a:r>
          </a:p>
          <a:p>
            <a:pPr marL="285750" indent="-285750">
              <a:lnSpc>
                <a:spcPct val="200000"/>
              </a:lnSpc>
              <a:buFont typeface="Arial" panose="020B0604020202020204" pitchFamily="34" charset="0"/>
              <a:buChar char="•"/>
            </a:pPr>
            <a:r>
              <a:rPr lang="en-GB" dirty="0" smtClean="0">
                <a:solidFill>
                  <a:srgbClr val="002060"/>
                </a:solidFill>
              </a:rPr>
              <a:t>Vehicles return to the main collection hub when reaches its capacity</a:t>
            </a:r>
          </a:p>
          <a:p>
            <a:pPr marL="285750" indent="-285750">
              <a:lnSpc>
                <a:spcPct val="200000"/>
              </a:lnSpc>
              <a:buFont typeface="Arial" panose="020B0604020202020204" pitchFamily="34" charset="0"/>
              <a:buChar char="•"/>
            </a:pPr>
            <a:r>
              <a:rPr lang="en-GB" dirty="0" smtClean="0">
                <a:solidFill>
                  <a:srgbClr val="002060"/>
                </a:solidFill>
              </a:rPr>
              <a:t>Fixed number of vehicles</a:t>
            </a:r>
            <a:endParaRPr lang="en-GB" dirty="0">
              <a:solidFill>
                <a:srgbClr val="002060"/>
              </a:solidFill>
            </a:endParaRPr>
          </a:p>
        </p:txBody>
      </p:sp>
    </p:spTree>
    <p:extLst>
      <p:ext uri="{BB962C8B-B14F-4D97-AF65-F5344CB8AC3E}">
        <p14:creationId xmlns="" xmlns:p14="http://schemas.microsoft.com/office/powerpoint/2010/main" val="699603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1124744"/>
            <a:ext cx="3672408" cy="584775"/>
          </a:xfrm>
          <a:prstGeom prst="rect">
            <a:avLst/>
          </a:prstGeom>
          <a:noFill/>
        </p:spPr>
        <p:txBody>
          <a:bodyPr wrap="square" rtlCol="0">
            <a:spAutoFit/>
          </a:bodyPr>
          <a:lstStyle/>
          <a:p>
            <a:pPr algn="ctr"/>
            <a:r>
              <a:rPr lang="en-GB" sz="3200" dirty="0" smtClean="0">
                <a:solidFill>
                  <a:srgbClr val="002060"/>
                </a:solidFill>
                <a:latin typeface="Calibri" panose="020F0502020204030204" pitchFamily="34" charset="0"/>
              </a:rPr>
              <a:t>Flow Chart</a:t>
            </a:r>
            <a:endParaRPr lang="en-GB" sz="3200" dirty="0">
              <a:solidFill>
                <a:srgbClr val="002060"/>
              </a:solidFill>
              <a:latin typeface="Calibri" panose="020F0502020204030204" pitchFamily="34" charset="0"/>
            </a:endParaRPr>
          </a:p>
        </p:txBody>
      </p:sp>
      <p:graphicFrame>
        <p:nvGraphicFramePr>
          <p:cNvPr id="3112" name="Object 40"/>
          <p:cNvGraphicFramePr>
            <a:graphicFrameLocks noChangeAspect="1"/>
          </p:cNvGraphicFramePr>
          <p:nvPr/>
        </p:nvGraphicFramePr>
        <p:xfrm>
          <a:off x="3203848" y="44624"/>
          <a:ext cx="4464496" cy="6755252"/>
        </p:xfrm>
        <a:graphic>
          <a:graphicData uri="http://schemas.openxmlformats.org/presentationml/2006/ole">
            <p:oleObj spid="_x0000_s3122" name="Visio" r:id="rId4" imgW="5542696" imgH="9821533" progId="Visio.Drawing.11">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9815E6D-9063-472B-B30D-0F7EDF8CCE54}" type="slidenum">
              <a:rPr lang="en-US" smtClean="0">
                <a:solidFill>
                  <a:srgbClr val="808080"/>
                </a:solidFill>
              </a:rPr>
              <a:pPr>
                <a:defRPr/>
              </a:pPr>
              <a:t>13</a:t>
            </a:fld>
            <a:endParaRPr lang="en-US">
              <a:solidFill>
                <a:srgbClr val="808080"/>
              </a:solidFill>
            </a:endParaRPr>
          </a:p>
        </p:txBody>
      </p:sp>
      <p:sp>
        <p:nvSpPr>
          <p:cNvPr id="4" name="TextBox 3"/>
          <p:cNvSpPr txBox="1"/>
          <p:nvPr/>
        </p:nvSpPr>
        <p:spPr>
          <a:xfrm>
            <a:off x="2123728" y="1404065"/>
            <a:ext cx="4896544" cy="584775"/>
          </a:xfrm>
          <a:prstGeom prst="rect">
            <a:avLst/>
          </a:prstGeom>
          <a:noFill/>
        </p:spPr>
        <p:txBody>
          <a:bodyPr wrap="square" rtlCol="0">
            <a:spAutoFit/>
          </a:bodyPr>
          <a:lstStyle/>
          <a:p>
            <a:pPr algn="ctr"/>
            <a:r>
              <a:rPr lang="en-GB" sz="3200" dirty="0" smtClean="0">
                <a:solidFill>
                  <a:srgbClr val="002060"/>
                </a:solidFill>
                <a:latin typeface="Calibri" panose="020F0502020204030204" pitchFamily="34" charset="0"/>
              </a:rPr>
              <a:t>Contribution</a:t>
            </a:r>
            <a:endParaRPr lang="en-GB" sz="3200" dirty="0">
              <a:solidFill>
                <a:srgbClr val="002060"/>
              </a:solidFill>
              <a:latin typeface="Calibri" panose="020F0502020204030204" pitchFamily="34" charset="0"/>
            </a:endParaRPr>
          </a:p>
        </p:txBody>
      </p:sp>
      <p:sp>
        <p:nvSpPr>
          <p:cNvPr id="2" name="TextBox 1"/>
          <p:cNvSpPr txBox="1"/>
          <p:nvPr/>
        </p:nvSpPr>
        <p:spPr>
          <a:xfrm>
            <a:off x="741928" y="2382267"/>
            <a:ext cx="7632848" cy="3554819"/>
          </a:xfrm>
          <a:prstGeom prst="rect">
            <a:avLst/>
          </a:prstGeom>
          <a:noFill/>
        </p:spPr>
        <p:txBody>
          <a:bodyPr wrap="square" rtlCol="0">
            <a:spAutoFit/>
          </a:bodyPr>
          <a:lstStyle/>
          <a:p>
            <a:pPr algn="just">
              <a:spcBef>
                <a:spcPts val="600"/>
              </a:spcBef>
              <a:spcAft>
                <a:spcPts val="600"/>
              </a:spcAft>
              <a:buFontTx/>
              <a:buChar char="-"/>
            </a:pPr>
            <a:r>
              <a:rPr lang="en-GB" altLang="en-US" sz="2000" dirty="0" smtClean="0">
                <a:solidFill>
                  <a:srgbClr val="002060"/>
                </a:solidFill>
                <a:latin typeface="Calibri" panose="020F0502020204030204" pitchFamily="34" charset="0"/>
                <a:ea typeface="ＭＳ Ｐゴシック" pitchFamily="34" charset="-128"/>
              </a:rPr>
              <a:t>Minimisation</a:t>
            </a:r>
            <a:r>
              <a:rPr lang="en-US" altLang="en-US" sz="2000" dirty="0" smtClean="0">
                <a:solidFill>
                  <a:srgbClr val="002060"/>
                </a:solidFill>
                <a:latin typeface="Calibri" panose="020F0502020204030204" pitchFamily="34" charset="0"/>
                <a:ea typeface="ＭＳ Ｐゴシック" pitchFamily="34" charset="-128"/>
              </a:rPr>
              <a:t> </a:t>
            </a:r>
            <a:r>
              <a:rPr lang="en-US" altLang="en-US" sz="2000" dirty="0">
                <a:solidFill>
                  <a:srgbClr val="002060"/>
                </a:solidFill>
                <a:latin typeface="Calibri" panose="020F0502020204030204" pitchFamily="34" charset="0"/>
                <a:ea typeface="ＭＳ Ｐゴシック" pitchFamily="34" charset="-128"/>
              </a:rPr>
              <a:t>of CO</a:t>
            </a:r>
            <a:r>
              <a:rPr lang="en-US" altLang="en-US" sz="2000" baseline="-25000" dirty="0">
                <a:solidFill>
                  <a:srgbClr val="002060"/>
                </a:solidFill>
                <a:latin typeface="Calibri" panose="020F0502020204030204" pitchFamily="34" charset="0"/>
                <a:ea typeface="ＭＳ Ｐゴシック" pitchFamily="34" charset="-128"/>
              </a:rPr>
              <a:t>2</a:t>
            </a:r>
            <a:r>
              <a:rPr lang="en-US" altLang="en-US" sz="2000" dirty="0">
                <a:solidFill>
                  <a:srgbClr val="002060"/>
                </a:solidFill>
                <a:latin typeface="Calibri" panose="020F0502020204030204" pitchFamily="34" charset="0"/>
                <a:ea typeface="ＭＳ Ｐゴシック" pitchFamily="34" charset="-128"/>
              </a:rPr>
              <a:t> emission</a:t>
            </a:r>
          </a:p>
          <a:p>
            <a:pPr algn="just">
              <a:spcBef>
                <a:spcPts val="600"/>
              </a:spcBef>
              <a:spcAft>
                <a:spcPts val="600"/>
              </a:spcAft>
              <a:buFontTx/>
              <a:buChar char="-"/>
            </a:pPr>
            <a:r>
              <a:rPr lang="en-US" altLang="en-US" sz="2000" dirty="0">
                <a:solidFill>
                  <a:srgbClr val="002060"/>
                </a:solidFill>
                <a:latin typeface="Calibri" panose="020F0502020204030204" pitchFamily="34" charset="0"/>
                <a:ea typeface="ＭＳ Ｐゴシック" pitchFamily="34" charset="-128"/>
              </a:rPr>
              <a:t>Decision making under multiple criteria (CO</a:t>
            </a:r>
            <a:r>
              <a:rPr lang="en-US" altLang="en-US" sz="2000" baseline="-25000" dirty="0">
                <a:solidFill>
                  <a:srgbClr val="002060"/>
                </a:solidFill>
                <a:latin typeface="Calibri" panose="020F0502020204030204" pitchFamily="34" charset="0"/>
                <a:ea typeface="ＭＳ Ｐゴシック" pitchFamily="34" charset="-128"/>
              </a:rPr>
              <a:t>2</a:t>
            </a:r>
            <a:r>
              <a:rPr lang="en-US" altLang="en-US" sz="2000" dirty="0">
                <a:solidFill>
                  <a:srgbClr val="002060"/>
                </a:solidFill>
                <a:latin typeface="Calibri" panose="020F0502020204030204" pitchFamily="34" charset="0"/>
                <a:ea typeface="ＭＳ Ｐゴシック" pitchFamily="34" charset="-128"/>
              </a:rPr>
              <a:t>; travel time; travel cost; travel distance; associated costs)</a:t>
            </a:r>
          </a:p>
          <a:p>
            <a:pPr algn="just">
              <a:spcBef>
                <a:spcPts val="600"/>
              </a:spcBef>
              <a:spcAft>
                <a:spcPts val="600"/>
              </a:spcAft>
              <a:buFontTx/>
              <a:buChar char="-"/>
            </a:pPr>
            <a:r>
              <a:rPr lang="en-US" altLang="en-US" sz="2000" dirty="0">
                <a:solidFill>
                  <a:srgbClr val="002060"/>
                </a:solidFill>
                <a:latin typeface="Calibri" panose="020F0502020204030204" pitchFamily="34" charset="0"/>
                <a:ea typeface="ＭＳ Ｐゴシック" pitchFamily="34" charset="-128"/>
              </a:rPr>
              <a:t>Simulation under different network design scenarios, changing demand scenarios, changing cost factors</a:t>
            </a:r>
          </a:p>
          <a:p>
            <a:pPr algn="just">
              <a:spcBef>
                <a:spcPts val="600"/>
              </a:spcBef>
              <a:spcAft>
                <a:spcPts val="600"/>
              </a:spcAft>
              <a:buFontTx/>
              <a:buChar char="-"/>
            </a:pPr>
            <a:r>
              <a:rPr lang="en-US" altLang="en-US" sz="2000" dirty="0">
                <a:solidFill>
                  <a:srgbClr val="002060"/>
                </a:solidFill>
                <a:latin typeface="Calibri" panose="020F0502020204030204" pitchFamily="34" charset="0"/>
                <a:ea typeface="ＭＳ Ｐゴシック" pitchFamily="34" charset="-128"/>
              </a:rPr>
              <a:t>Consideration of different demand levels for pickup and for delivery in the </a:t>
            </a:r>
            <a:r>
              <a:rPr lang="en-US" altLang="en-US" sz="2000" dirty="0" smtClean="0">
                <a:solidFill>
                  <a:srgbClr val="002060"/>
                </a:solidFill>
                <a:latin typeface="Calibri" panose="020F0502020204030204" pitchFamily="34" charset="0"/>
                <a:ea typeface="ＭＳ Ｐゴシック" pitchFamily="34" charset="-128"/>
              </a:rPr>
              <a:t>network</a:t>
            </a:r>
          </a:p>
          <a:p>
            <a:pPr algn="just">
              <a:spcBef>
                <a:spcPts val="600"/>
              </a:spcBef>
              <a:spcAft>
                <a:spcPts val="600"/>
              </a:spcAft>
              <a:buFontTx/>
              <a:buChar char="-"/>
            </a:pPr>
            <a:r>
              <a:rPr lang="en-US" altLang="en-US" sz="2000" dirty="0" smtClean="0">
                <a:solidFill>
                  <a:srgbClr val="002060"/>
                </a:solidFill>
                <a:latin typeface="Calibri" panose="020F0502020204030204" pitchFamily="34" charset="0"/>
                <a:ea typeface="ＭＳ Ｐゴシック" pitchFamily="34" charset="-128"/>
              </a:rPr>
              <a:t>Consideration for outsourcing</a:t>
            </a:r>
            <a:endParaRPr lang="en-US" altLang="en-US" sz="2000" dirty="0">
              <a:solidFill>
                <a:srgbClr val="002060"/>
              </a:solidFill>
              <a:latin typeface="Calibri" panose="020F0502020204030204" pitchFamily="34" charset="0"/>
              <a:ea typeface="ＭＳ Ｐゴシック" pitchFamily="34" charset="-128"/>
            </a:endParaRPr>
          </a:p>
          <a:p>
            <a:endParaRPr lang="en-GB" sz="2000" dirty="0">
              <a:latin typeface="Calibri" panose="020F0502020204030204" pitchFamily="34" charset="0"/>
            </a:endParaRPr>
          </a:p>
        </p:txBody>
      </p:sp>
    </p:spTree>
    <p:extLst>
      <p:ext uri="{BB962C8B-B14F-4D97-AF65-F5344CB8AC3E}">
        <p14:creationId xmlns="" xmlns:p14="http://schemas.microsoft.com/office/powerpoint/2010/main" val="1235956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9815E6D-9063-472B-B30D-0F7EDF8CCE54}" type="slidenum">
              <a:rPr lang="en-US" smtClean="0">
                <a:solidFill>
                  <a:srgbClr val="808080"/>
                </a:solidFill>
              </a:rPr>
              <a:pPr>
                <a:defRPr/>
              </a:pPr>
              <a:t>14</a:t>
            </a:fld>
            <a:endParaRPr lang="en-US">
              <a:solidFill>
                <a:srgbClr val="808080"/>
              </a:solidFill>
            </a:endParaRPr>
          </a:p>
        </p:txBody>
      </p:sp>
      <p:sp>
        <p:nvSpPr>
          <p:cNvPr id="4" name="TextBox 3"/>
          <p:cNvSpPr txBox="1"/>
          <p:nvPr/>
        </p:nvSpPr>
        <p:spPr>
          <a:xfrm>
            <a:off x="3131840" y="2708920"/>
            <a:ext cx="3024336" cy="584775"/>
          </a:xfrm>
          <a:prstGeom prst="rect">
            <a:avLst/>
          </a:prstGeom>
          <a:noFill/>
        </p:spPr>
        <p:txBody>
          <a:bodyPr wrap="square" rtlCol="0">
            <a:spAutoFit/>
          </a:bodyPr>
          <a:lstStyle/>
          <a:p>
            <a:r>
              <a:rPr lang="en-GB" sz="3200" dirty="0" smtClean="0">
                <a:solidFill>
                  <a:srgbClr val="002060"/>
                </a:solidFill>
                <a:latin typeface="Calibri" panose="020F0502020204030204" pitchFamily="34" charset="0"/>
              </a:rPr>
              <a:t>Thank you</a:t>
            </a:r>
            <a:endParaRPr lang="en-GB" sz="3200" dirty="0">
              <a:solidFill>
                <a:srgbClr val="002060"/>
              </a:solidFill>
              <a:latin typeface="Calibri" panose="020F0502020204030204" pitchFamily="34" charset="0"/>
            </a:endParaRPr>
          </a:p>
        </p:txBody>
      </p:sp>
    </p:spTree>
    <p:extLst>
      <p:ext uri="{BB962C8B-B14F-4D97-AF65-F5344CB8AC3E}">
        <p14:creationId xmlns="" xmlns:p14="http://schemas.microsoft.com/office/powerpoint/2010/main" val="1001081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9815E6D-9063-472B-B30D-0F7EDF8CCE54}" type="slidenum">
              <a:rPr lang="en-US" smtClean="0">
                <a:solidFill>
                  <a:srgbClr val="808080"/>
                </a:solidFill>
              </a:rPr>
              <a:pPr>
                <a:defRPr/>
              </a:pPr>
              <a:t>15</a:t>
            </a:fld>
            <a:endParaRPr lang="en-US">
              <a:solidFill>
                <a:srgbClr val="808080"/>
              </a:solidFill>
            </a:endParaRPr>
          </a:p>
        </p:txBody>
      </p:sp>
      <p:sp>
        <p:nvSpPr>
          <p:cNvPr id="4" name="TextBox 3"/>
          <p:cNvSpPr txBox="1"/>
          <p:nvPr/>
        </p:nvSpPr>
        <p:spPr>
          <a:xfrm>
            <a:off x="3563888" y="1052736"/>
            <a:ext cx="1944216" cy="584775"/>
          </a:xfrm>
          <a:prstGeom prst="rect">
            <a:avLst/>
          </a:prstGeom>
          <a:noFill/>
        </p:spPr>
        <p:txBody>
          <a:bodyPr wrap="square" rtlCol="0">
            <a:spAutoFit/>
          </a:bodyPr>
          <a:lstStyle/>
          <a:p>
            <a:r>
              <a:rPr lang="en-GB" sz="3200" dirty="0" smtClean="0">
                <a:solidFill>
                  <a:srgbClr val="002060"/>
                </a:solidFill>
                <a:latin typeface="Calibri" panose="020F0502020204030204" pitchFamily="34" charset="0"/>
              </a:rPr>
              <a:t>Reference</a:t>
            </a:r>
            <a:endParaRPr lang="en-GB" sz="3200" dirty="0">
              <a:solidFill>
                <a:srgbClr val="002060"/>
              </a:solidFill>
              <a:latin typeface="Calibri" panose="020F0502020204030204" pitchFamily="34" charset="0"/>
            </a:endParaRPr>
          </a:p>
        </p:txBody>
      </p:sp>
      <p:sp>
        <p:nvSpPr>
          <p:cNvPr id="5" name="TextBox 4"/>
          <p:cNvSpPr txBox="1"/>
          <p:nvPr/>
        </p:nvSpPr>
        <p:spPr>
          <a:xfrm>
            <a:off x="251520" y="1553011"/>
            <a:ext cx="8640960" cy="4662815"/>
          </a:xfrm>
          <a:prstGeom prst="rect">
            <a:avLst/>
          </a:prstGeom>
          <a:noFill/>
        </p:spPr>
        <p:txBody>
          <a:bodyPr wrap="square" rtlCol="0">
            <a:spAutoFit/>
          </a:bodyPr>
          <a:lstStyle/>
          <a:p>
            <a:pPr marL="171450" indent="-171450" algn="just">
              <a:buFont typeface="Arial" panose="020B0604020202020204" pitchFamily="34" charset="0"/>
              <a:buChar char="•"/>
            </a:pPr>
            <a:r>
              <a:rPr lang="en-GB" sz="1100" dirty="0" err="1">
                <a:solidFill>
                  <a:srgbClr val="002060"/>
                </a:solidFill>
                <a:latin typeface="Calibri" panose="020F0502020204030204" pitchFamily="34" charset="0"/>
              </a:rPr>
              <a:t>Agnetis</a:t>
            </a:r>
            <a:r>
              <a:rPr lang="en-GB" sz="1100" dirty="0">
                <a:solidFill>
                  <a:srgbClr val="002060"/>
                </a:solidFill>
                <a:latin typeface="Calibri" panose="020F0502020204030204" pitchFamily="34" charset="0"/>
              </a:rPr>
              <a:t>, A., </a:t>
            </a:r>
            <a:r>
              <a:rPr lang="en-GB" sz="1100" dirty="0" err="1">
                <a:solidFill>
                  <a:srgbClr val="002060"/>
                </a:solidFill>
                <a:latin typeface="Calibri" panose="020F0502020204030204" pitchFamily="34" charset="0"/>
              </a:rPr>
              <a:t>Aloulou</a:t>
            </a:r>
            <a:r>
              <a:rPr lang="en-GB" sz="1100" dirty="0">
                <a:solidFill>
                  <a:srgbClr val="002060"/>
                </a:solidFill>
                <a:latin typeface="Calibri" panose="020F0502020204030204" pitchFamily="34" charset="0"/>
              </a:rPr>
              <a:t>, M.A., Fu, L.-L., 2014. Coordination of production and </a:t>
            </a:r>
            <a:r>
              <a:rPr lang="en-GB" sz="1100" dirty="0" err="1">
                <a:solidFill>
                  <a:srgbClr val="002060"/>
                </a:solidFill>
                <a:latin typeface="Calibri" panose="020F0502020204030204" pitchFamily="34" charset="0"/>
              </a:rPr>
              <a:t>interstage</a:t>
            </a:r>
            <a:r>
              <a:rPr lang="en-GB" sz="1100" dirty="0">
                <a:solidFill>
                  <a:srgbClr val="002060"/>
                </a:solidFill>
                <a:latin typeface="Calibri" panose="020F0502020204030204" pitchFamily="34" charset="0"/>
              </a:rPr>
              <a:t> batch delivery with outsourced distribution. Eur. J. </a:t>
            </a:r>
            <a:r>
              <a:rPr lang="en-GB" sz="1100" dirty="0" err="1">
                <a:solidFill>
                  <a:srgbClr val="002060"/>
                </a:solidFill>
                <a:latin typeface="Calibri" panose="020F0502020204030204" pitchFamily="34" charset="0"/>
              </a:rPr>
              <a:t>Oper</a:t>
            </a:r>
            <a:r>
              <a:rPr lang="en-GB" sz="1100" dirty="0">
                <a:solidFill>
                  <a:srgbClr val="002060"/>
                </a:solidFill>
                <a:latin typeface="Calibri" panose="020F0502020204030204" pitchFamily="34" charset="0"/>
              </a:rPr>
              <a:t>. Res. 238, </a:t>
            </a:r>
            <a:r>
              <a:rPr lang="en-GB" sz="1100" dirty="0" smtClean="0">
                <a:solidFill>
                  <a:srgbClr val="002060"/>
                </a:solidFill>
                <a:latin typeface="Calibri" panose="020F0502020204030204" pitchFamily="34" charset="0"/>
              </a:rPr>
              <a:t>130–142.</a:t>
            </a:r>
          </a:p>
          <a:p>
            <a:pPr marL="171450" indent="-171450" algn="just">
              <a:buFont typeface="Arial" panose="020B0604020202020204" pitchFamily="34" charset="0"/>
              <a:buChar char="•"/>
            </a:pPr>
            <a:r>
              <a:rPr lang="en-GB" sz="1100" dirty="0" err="1" smtClean="0">
                <a:solidFill>
                  <a:srgbClr val="002060"/>
                </a:solidFill>
                <a:latin typeface="Calibri" panose="020F0502020204030204" pitchFamily="34" charset="0"/>
              </a:rPr>
              <a:t>Ayvaz</a:t>
            </a:r>
            <a:r>
              <a:rPr lang="en-GB" sz="1100" dirty="0">
                <a:solidFill>
                  <a:srgbClr val="002060"/>
                </a:solidFill>
                <a:latin typeface="Calibri" panose="020F0502020204030204" pitchFamily="34" charset="0"/>
              </a:rPr>
              <a:t>, B., </a:t>
            </a:r>
            <a:r>
              <a:rPr lang="en-GB" sz="1100" dirty="0" err="1">
                <a:solidFill>
                  <a:srgbClr val="002060"/>
                </a:solidFill>
                <a:latin typeface="Calibri" panose="020F0502020204030204" pitchFamily="34" charset="0"/>
              </a:rPr>
              <a:t>Bolat</a:t>
            </a:r>
            <a:r>
              <a:rPr lang="en-GB" sz="1100" dirty="0">
                <a:solidFill>
                  <a:srgbClr val="002060"/>
                </a:solidFill>
                <a:latin typeface="Calibri" panose="020F0502020204030204" pitchFamily="34" charset="0"/>
              </a:rPr>
              <a:t>, B., 2014. Proposal of a Stochastic Programming Model for Reverse Logistics Network Design under Uncertainties. Int. J. Supply Chain </a:t>
            </a:r>
            <a:r>
              <a:rPr lang="en-GB" sz="1100" dirty="0" err="1">
                <a:solidFill>
                  <a:srgbClr val="002060"/>
                </a:solidFill>
                <a:latin typeface="Calibri" panose="020F0502020204030204" pitchFamily="34" charset="0"/>
              </a:rPr>
              <a:t>Manag</a:t>
            </a:r>
            <a:r>
              <a:rPr lang="en-GB" sz="1100" dirty="0">
                <a:solidFill>
                  <a:srgbClr val="002060"/>
                </a:solidFill>
                <a:latin typeface="Calibri" panose="020F0502020204030204" pitchFamily="34" charset="0"/>
              </a:rPr>
              <a:t>. 3.</a:t>
            </a:r>
          </a:p>
          <a:p>
            <a:pPr marL="171450" indent="-171450" algn="just">
              <a:buFont typeface="Arial" panose="020B0604020202020204" pitchFamily="34" charset="0"/>
              <a:buChar char="•"/>
            </a:pPr>
            <a:r>
              <a:rPr lang="en-GB" sz="1100" dirty="0">
                <a:solidFill>
                  <a:srgbClr val="002060"/>
                </a:solidFill>
                <a:latin typeface="Calibri" panose="020F0502020204030204" pitchFamily="34" charset="0"/>
              </a:rPr>
              <a:t>Bing, X., </a:t>
            </a:r>
            <a:r>
              <a:rPr lang="en-GB" sz="1100" dirty="0" err="1">
                <a:solidFill>
                  <a:srgbClr val="002060"/>
                </a:solidFill>
                <a:latin typeface="Calibri" panose="020F0502020204030204" pitchFamily="34" charset="0"/>
              </a:rPr>
              <a:t>Bloemhof-Ruwaard</a:t>
            </a:r>
            <a:r>
              <a:rPr lang="en-GB" sz="1100" dirty="0">
                <a:solidFill>
                  <a:srgbClr val="002060"/>
                </a:solidFill>
                <a:latin typeface="Calibri" panose="020F0502020204030204" pitchFamily="34" charset="0"/>
              </a:rPr>
              <a:t>, J.M., Vorst, J.G.A.J. van der, 2014. Sustainable reverse logistics network design for household plastic waste. Flex. Serv. Manuf. J. 26, 119–142</a:t>
            </a:r>
            <a:r>
              <a:rPr lang="en-GB" sz="1100" dirty="0" smtClean="0">
                <a:solidFill>
                  <a:srgbClr val="002060"/>
                </a:solidFill>
                <a:latin typeface="Calibri" panose="020F0502020204030204" pitchFamily="34" charset="0"/>
              </a:rPr>
              <a:t>.</a:t>
            </a:r>
            <a:endParaRPr lang="en-GB" sz="1100" dirty="0">
              <a:solidFill>
                <a:srgbClr val="002060"/>
              </a:solidFill>
              <a:latin typeface="Calibri" panose="020F0502020204030204" pitchFamily="34" charset="0"/>
            </a:endParaRPr>
          </a:p>
          <a:p>
            <a:pPr marL="171450" indent="-171450" algn="just">
              <a:buFont typeface="Arial" panose="020B0604020202020204" pitchFamily="34" charset="0"/>
              <a:buChar char="•"/>
            </a:pPr>
            <a:r>
              <a:rPr lang="en-GB" sz="1100" dirty="0" err="1">
                <a:solidFill>
                  <a:srgbClr val="002060"/>
                </a:solidFill>
                <a:latin typeface="Calibri" panose="020F0502020204030204" pitchFamily="34" charset="0"/>
              </a:rPr>
              <a:t>Bodin</a:t>
            </a:r>
            <a:r>
              <a:rPr lang="en-GB" sz="1100" dirty="0">
                <a:solidFill>
                  <a:srgbClr val="002060"/>
                </a:solidFill>
                <a:latin typeface="Calibri" panose="020F0502020204030204" pitchFamily="34" charset="0"/>
              </a:rPr>
              <a:t>, L.D., 1990. Twenty Years of Routing and Scheduling. </a:t>
            </a:r>
            <a:r>
              <a:rPr lang="en-GB" sz="1100" dirty="0" err="1">
                <a:solidFill>
                  <a:srgbClr val="002060"/>
                </a:solidFill>
                <a:latin typeface="Calibri" panose="020F0502020204030204" pitchFamily="34" charset="0"/>
              </a:rPr>
              <a:t>Oper</a:t>
            </a:r>
            <a:r>
              <a:rPr lang="en-GB" sz="1100" dirty="0">
                <a:solidFill>
                  <a:srgbClr val="002060"/>
                </a:solidFill>
                <a:latin typeface="Calibri" panose="020F0502020204030204" pitchFamily="34" charset="0"/>
              </a:rPr>
              <a:t>. Res. 38, </a:t>
            </a:r>
            <a:r>
              <a:rPr lang="en-GB" sz="1100" dirty="0" smtClean="0">
                <a:solidFill>
                  <a:srgbClr val="002060"/>
                </a:solidFill>
                <a:latin typeface="Calibri" panose="020F0502020204030204" pitchFamily="34" charset="0"/>
              </a:rPr>
              <a:t>571–579.</a:t>
            </a:r>
          </a:p>
          <a:p>
            <a:pPr marL="171450" indent="-171450" algn="just">
              <a:buFont typeface="Arial" panose="020B0604020202020204" pitchFamily="34" charset="0"/>
              <a:buChar char="•"/>
            </a:pPr>
            <a:r>
              <a:rPr lang="en-GB" sz="1100" dirty="0" err="1" smtClean="0">
                <a:solidFill>
                  <a:srgbClr val="002060"/>
                </a:solidFill>
                <a:latin typeface="Calibri" panose="020F0502020204030204" pitchFamily="34" charset="0"/>
              </a:rPr>
              <a:t>Demirel</a:t>
            </a:r>
            <a:r>
              <a:rPr lang="en-GB" sz="1100" dirty="0">
                <a:solidFill>
                  <a:srgbClr val="002060"/>
                </a:solidFill>
                <a:latin typeface="Calibri" panose="020F0502020204030204" pitchFamily="34" charset="0"/>
              </a:rPr>
              <a:t>, E., </a:t>
            </a:r>
            <a:r>
              <a:rPr lang="en-GB" sz="1100" dirty="0" err="1">
                <a:solidFill>
                  <a:srgbClr val="002060"/>
                </a:solidFill>
                <a:latin typeface="Calibri" panose="020F0502020204030204" pitchFamily="34" charset="0"/>
              </a:rPr>
              <a:t>Demirel</a:t>
            </a:r>
            <a:r>
              <a:rPr lang="en-GB" sz="1100" dirty="0">
                <a:solidFill>
                  <a:srgbClr val="002060"/>
                </a:solidFill>
                <a:latin typeface="Calibri" panose="020F0502020204030204" pitchFamily="34" charset="0"/>
              </a:rPr>
              <a:t>, N., </a:t>
            </a:r>
            <a:r>
              <a:rPr lang="en-GB" sz="1100" dirty="0" err="1">
                <a:solidFill>
                  <a:srgbClr val="002060"/>
                </a:solidFill>
                <a:latin typeface="Calibri" panose="020F0502020204030204" pitchFamily="34" charset="0"/>
              </a:rPr>
              <a:t>Gökçen</a:t>
            </a:r>
            <a:r>
              <a:rPr lang="en-GB" sz="1100" dirty="0">
                <a:solidFill>
                  <a:srgbClr val="002060"/>
                </a:solidFill>
                <a:latin typeface="Calibri" panose="020F0502020204030204" pitchFamily="34" charset="0"/>
              </a:rPr>
              <a:t>, H., 2014. A mixed integer linear programming model to optimize reverse logistics activities of end-of-life vehicles in Turkey. J. Clean. </a:t>
            </a:r>
            <a:r>
              <a:rPr lang="en-GB" sz="1100" dirty="0" smtClean="0">
                <a:solidFill>
                  <a:srgbClr val="002060"/>
                </a:solidFill>
                <a:latin typeface="Calibri" panose="020F0502020204030204" pitchFamily="34" charset="0"/>
              </a:rPr>
              <a:t>Prod.</a:t>
            </a:r>
          </a:p>
          <a:p>
            <a:pPr marL="171450" indent="-171450" algn="just">
              <a:buFont typeface="Arial" panose="020B0604020202020204" pitchFamily="34" charset="0"/>
              <a:buChar char="•"/>
            </a:pPr>
            <a:r>
              <a:rPr lang="en-GB" sz="1100" dirty="0" smtClean="0">
                <a:solidFill>
                  <a:srgbClr val="002060"/>
                </a:solidFill>
                <a:latin typeface="Calibri" panose="020F0502020204030204" pitchFamily="34" charset="0"/>
              </a:rPr>
              <a:t>Freitas</a:t>
            </a:r>
            <a:r>
              <a:rPr lang="en-GB" sz="1100" dirty="0">
                <a:solidFill>
                  <a:srgbClr val="002060"/>
                </a:solidFill>
                <a:latin typeface="Calibri" panose="020F0502020204030204" pitchFamily="34" charset="0"/>
              </a:rPr>
              <a:t>, A.R.R., Silva, V.M.R., </a:t>
            </a:r>
            <a:r>
              <a:rPr lang="en-GB" sz="1100" dirty="0" err="1">
                <a:solidFill>
                  <a:srgbClr val="002060"/>
                </a:solidFill>
                <a:latin typeface="Calibri" panose="020F0502020204030204" pitchFamily="34" charset="0"/>
              </a:rPr>
              <a:t>Campelo</a:t>
            </a:r>
            <a:r>
              <a:rPr lang="en-GB" sz="1100" dirty="0">
                <a:solidFill>
                  <a:srgbClr val="002060"/>
                </a:solidFill>
                <a:latin typeface="Calibri" panose="020F0502020204030204" pitchFamily="34" charset="0"/>
              </a:rPr>
              <a:t>, F., </a:t>
            </a:r>
            <a:r>
              <a:rPr lang="en-GB" sz="1100" dirty="0" err="1">
                <a:solidFill>
                  <a:srgbClr val="002060"/>
                </a:solidFill>
                <a:latin typeface="Calibri" panose="020F0502020204030204" pitchFamily="34" charset="0"/>
              </a:rPr>
              <a:t>Guimarães</a:t>
            </a:r>
            <a:r>
              <a:rPr lang="en-GB" sz="1100" dirty="0">
                <a:solidFill>
                  <a:srgbClr val="002060"/>
                </a:solidFill>
                <a:latin typeface="Calibri" panose="020F0502020204030204" pitchFamily="34" charset="0"/>
              </a:rPr>
              <a:t>, F.G., 2014. Optimizing two-level reverse distribution networks with hybrid memetic algorithms. </a:t>
            </a:r>
            <a:r>
              <a:rPr lang="en-GB" sz="1100" dirty="0" err="1">
                <a:solidFill>
                  <a:srgbClr val="002060"/>
                </a:solidFill>
                <a:latin typeface="Calibri" panose="020F0502020204030204" pitchFamily="34" charset="0"/>
              </a:rPr>
              <a:t>Optim</a:t>
            </a:r>
            <a:r>
              <a:rPr lang="en-GB" sz="1100" dirty="0">
                <a:solidFill>
                  <a:srgbClr val="002060"/>
                </a:solidFill>
                <a:latin typeface="Calibri" panose="020F0502020204030204" pitchFamily="34" charset="0"/>
              </a:rPr>
              <a:t>. Lett. 8, </a:t>
            </a:r>
            <a:r>
              <a:rPr lang="en-GB" sz="1100" dirty="0" smtClean="0">
                <a:solidFill>
                  <a:srgbClr val="002060"/>
                </a:solidFill>
                <a:latin typeface="Calibri" panose="020F0502020204030204" pitchFamily="34" charset="0"/>
              </a:rPr>
              <a:t>753–762.</a:t>
            </a:r>
            <a:endParaRPr lang="en-GB" sz="1100" dirty="0">
              <a:solidFill>
                <a:srgbClr val="002060"/>
              </a:solidFill>
              <a:latin typeface="Calibri" panose="020F0502020204030204" pitchFamily="34" charset="0"/>
            </a:endParaRPr>
          </a:p>
          <a:p>
            <a:pPr marL="171450" indent="-171450" algn="just">
              <a:buFont typeface="Arial" panose="020B0604020202020204" pitchFamily="34" charset="0"/>
              <a:buChar char="•"/>
            </a:pPr>
            <a:r>
              <a:rPr lang="en-GB" sz="1100" dirty="0">
                <a:solidFill>
                  <a:srgbClr val="002060"/>
                </a:solidFill>
                <a:latin typeface="Calibri" panose="020F0502020204030204" pitchFamily="34" charset="0"/>
              </a:rPr>
              <a:t>Huang, C.-C., Liang, W.-Y., Tseng, T.-L., Chen, P.-H., 2014. The rough set based approach to generic routing problems: case of reverse logistics supplier selection. J. </a:t>
            </a:r>
            <a:r>
              <a:rPr lang="en-GB" sz="1100" dirty="0" err="1">
                <a:solidFill>
                  <a:srgbClr val="002060"/>
                </a:solidFill>
                <a:latin typeface="Calibri" panose="020F0502020204030204" pitchFamily="34" charset="0"/>
              </a:rPr>
              <a:t>Intell</a:t>
            </a:r>
            <a:r>
              <a:rPr lang="en-GB" sz="1100" dirty="0">
                <a:solidFill>
                  <a:srgbClr val="002060"/>
                </a:solidFill>
                <a:latin typeface="Calibri" panose="020F0502020204030204" pitchFamily="34" charset="0"/>
              </a:rPr>
              <a:t>. Manuf. </a:t>
            </a:r>
            <a:r>
              <a:rPr lang="en-GB" sz="1100" dirty="0" smtClean="0">
                <a:solidFill>
                  <a:srgbClr val="002060"/>
                </a:solidFill>
                <a:latin typeface="Calibri" panose="020F0502020204030204" pitchFamily="34" charset="0"/>
              </a:rPr>
              <a:t>1–15.</a:t>
            </a:r>
          </a:p>
          <a:p>
            <a:pPr marL="171450" indent="-171450" algn="just">
              <a:buFont typeface="Arial" panose="020B0604020202020204" pitchFamily="34" charset="0"/>
              <a:buChar char="•"/>
            </a:pPr>
            <a:r>
              <a:rPr lang="en-GB" sz="1100" dirty="0" err="1" smtClean="0">
                <a:solidFill>
                  <a:srgbClr val="002060"/>
                </a:solidFill>
                <a:latin typeface="Calibri" panose="020F0502020204030204" pitchFamily="34" charset="0"/>
              </a:rPr>
              <a:t>Karakayali</a:t>
            </a:r>
            <a:r>
              <a:rPr lang="en-GB" sz="1100" dirty="0">
                <a:solidFill>
                  <a:srgbClr val="002060"/>
                </a:solidFill>
                <a:latin typeface="Calibri" panose="020F0502020204030204" pitchFamily="34" charset="0"/>
              </a:rPr>
              <a:t>, I., Emir-Farinas, H., </a:t>
            </a:r>
            <a:r>
              <a:rPr lang="en-GB" sz="1100" dirty="0" err="1">
                <a:solidFill>
                  <a:srgbClr val="002060"/>
                </a:solidFill>
                <a:latin typeface="Calibri" panose="020F0502020204030204" pitchFamily="34" charset="0"/>
              </a:rPr>
              <a:t>Akcali</a:t>
            </a:r>
            <a:r>
              <a:rPr lang="en-GB" sz="1100" dirty="0">
                <a:solidFill>
                  <a:srgbClr val="002060"/>
                </a:solidFill>
                <a:latin typeface="Calibri" panose="020F0502020204030204" pitchFamily="34" charset="0"/>
              </a:rPr>
              <a:t>, E., 2007. An analysis of decentralized collection and processing of end-of-life products. J. </a:t>
            </a:r>
            <a:r>
              <a:rPr lang="en-GB" sz="1100" dirty="0" err="1">
                <a:solidFill>
                  <a:srgbClr val="002060"/>
                </a:solidFill>
                <a:latin typeface="Calibri" panose="020F0502020204030204" pitchFamily="34" charset="0"/>
              </a:rPr>
              <a:t>Oper</a:t>
            </a:r>
            <a:r>
              <a:rPr lang="en-GB" sz="1100" dirty="0">
                <a:solidFill>
                  <a:srgbClr val="002060"/>
                </a:solidFill>
                <a:latin typeface="Calibri" panose="020F0502020204030204" pitchFamily="34" charset="0"/>
              </a:rPr>
              <a:t>. </a:t>
            </a:r>
            <a:r>
              <a:rPr lang="en-GB" sz="1100" dirty="0" err="1">
                <a:solidFill>
                  <a:srgbClr val="002060"/>
                </a:solidFill>
                <a:latin typeface="Calibri" panose="020F0502020204030204" pitchFamily="34" charset="0"/>
              </a:rPr>
              <a:t>Manag</a:t>
            </a:r>
            <a:r>
              <a:rPr lang="en-GB" sz="1100" dirty="0">
                <a:solidFill>
                  <a:srgbClr val="002060"/>
                </a:solidFill>
                <a:latin typeface="Calibri" panose="020F0502020204030204" pitchFamily="34" charset="0"/>
              </a:rPr>
              <a:t>., Supply Chain Management in a Sustainable Environment Special Issue on Frontiers of Empirical Supply Chain Research 25, 1161–1183</a:t>
            </a:r>
            <a:r>
              <a:rPr lang="en-GB" sz="1100" dirty="0" smtClean="0">
                <a:solidFill>
                  <a:srgbClr val="002060"/>
                </a:solidFill>
                <a:latin typeface="Calibri" panose="020F0502020204030204" pitchFamily="34" charset="0"/>
              </a:rPr>
              <a:t>.</a:t>
            </a:r>
          </a:p>
          <a:p>
            <a:pPr marL="171450" indent="-171450" algn="just">
              <a:buFont typeface="Arial" panose="020B0604020202020204" pitchFamily="34" charset="0"/>
              <a:buChar char="•"/>
            </a:pPr>
            <a:r>
              <a:rPr lang="en-GB" sz="1100" dirty="0" err="1">
                <a:solidFill>
                  <a:srgbClr val="002060"/>
                </a:solidFill>
                <a:latin typeface="Calibri" panose="020F0502020204030204" pitchFamily="34" charset="0"/>
              </a:rPr>
              <a:t>Lebreton</a:t>
            </a:r>
            <a:r>
              <a:rPr lang="en-GB" sz="1100" dirty="0">
                <a:solidFill>
                  <a:srgbClr val="002060"/>
                </a:solidFill>
                <a:latin typeface="Calibri" panose="020F0502020204030204" pitchFamily="34" charset="0"/>
              </a:rPr>
              <a:t>, B., 2007. Strategic Closed-Loop Supply Chain Management, Lecture Notes in Economics and Mathematical Systems. Springer Berlin Heidelberg.</a:t>
            </a:r>
          </a:p>
          <a:p>
            <a:pPr marL="171450" indent="-171450" algn="just">
              <a:buFont typeface="Arial" panose="020B0604020202020204" pitchFamily="34" charset="0"/>
              <a:buChar char="•"/>
            </a:pPr>
            <a:r>
              <a:rPr lang="en-GB" sz="1100" dirty="0">
                <a:solidFill>
                  <a:srgbClr val="002060"/>
                </a:solidFill>
                <a:latin typeface="Calibri" panose="020F0502020204030204" pitchFamily="34" charset="0"/>
              </a:rPr>
              <a:t>Mario Manuel </a:t>
            </a:r>
            <a:r>
              <a:rPr lang="en-GB" sz="1100" dirty="0" err="1">
                <a:solidFill>
                  <a:srgbClr val="002060"/>
                </a:solidFill>
                <a:latin typeface="Calibri" panose="020F0502020204030204" pitchFamily="34" charset="0"/>
              </a:rPr>
              <a:t>Monsreal</a:t>
            </a:r>
            <a:r>
              <a:rPr lang="en-GB" sz="1100" dirty="0">
                <a:solidFill>
                  <a:srgbClr val="002060"/>
                </a:solidFill>
                <a:latin typeface="Calibri" panose="020F0502020204030204" pitchFamily="34" charset="0"/>
              </a:rPr>
              <a:t> Barrera, </a:t>
            </a:r>
            <a:r>
              <a:rPr lang="en-GB" sz="1100" dirty="0" err="1">
                <a:solidFill>
                  <a:srgbClr val="002060"/>
                </a:solidFill>
                <a:latin typeface="Calibri" panose="020F0502020204030204" pitchFamily="34" charset="0"/>
              </a:rPr>
              <a:t>Oliverio</a:t>
            </a:r>
            <a:r>
              <a:rPr lang="en-GB" sz="1100" dirty="0">
                <a:solidFill>
                  <a:srgbClr val="002060"/>
                </a:solidFill>
                <a:latin typeface="Calibri" panose="020F0502020204030204" pitchFamily="34" charset="0"/>
              </a:rPr>
              <a:t> Cruz-Mejia, 2014. Reverse logistics of recovery and recycling of non-returnable beverage containers in the brewery industry. Int. J. Phys. </a:t>
            </a:r>
            <a:r>
              <a:rPr lang="en-GB" sz="1100" dirty="0" err="1">
                <a:solidFill>
                  <a:srgbClr val="002060"/>
                </a:solidFill>
                <a:latin typeface="Calibri" panose="020F0502020204030204" pitchFamily="34" charset="0"/>
              </a:rPr>
              <a:t>Distrib</a:t>
            </a:r>
            <a:r>
              <a:rPr lang="en-GB" sz="1100" dirty="0">
                <a:solidFill>
                  <a:srgbClr val="002060"/>
                </a:solidFill>
                <a:latin typeface="Calibri" panose="020F0502020204030204" pitchFamily="34" charset="0"/>
              </a:rPr>
              <a:t>. </a:t>
            </a:r>
            <a:r>
              <a:rPr lang="en-GB" sz="1100" dirty="0" err="1">
                <a:solidFill>
                  <a:srgbClr val="002060"/>
                </a:solidFill>
                <a:latin typeface="Calibri" panose="020F0502020204030204" pitchFamily="34" charset="0"/>
              </a:rPr>
              <a:t>Logist</a:t>
            </a:r>
            <a:r>
              <a:rPr lang="en-GB" sz="1100" dirty="0">
                <a:solidFill>
                  <a:srgbClr val="002060"/>
                </a:solidFill>
                <a:latin typeface="Calibri" panose="020F0502020204030204" pitchFamily="34" charset="0"/>
              </a:rPr>
              <a:t>. </a:t>
            </a:r>
            <a:r>
              <a:rPr lang="en-GB" sz="1100" dirty="0" err="1">
                <a:solidFill>
                  <a:srgbClr val="002060"/>
                </a:solidFill>
                <a:latin typeface="Calibri" panose="020F0502020204030204" pitchFamily="34" charset="0"/>
              </a:rPr>
              <a:t>Manag</a:t>
            </a:r>
            <a:r>
              <a:rPr lang="en-GB" sz="1100" dirty="0">
                <a:solidFill>
                  <a:srgbClr val="002060"/>
                </a:solidFill>
                <a:latin typeface="Calibri" panose="020F0502020204030204" pitchFamily="34" charset="0"/>
              </a:rPr>
              <a:t>. 44, </a:t>
            </a:r>
            <a:r>
              <a:rPr lang="en-GB" sz="1100" dirty="0" smtClean="0">
                <a:solidFill>
                  <a:srgbClr val="002060"/>
                </a:solidFill>
                <a:latin typeface="Calibri" panose="020F0502020204030204" pitchFamily="34" charset="0"/>
              </a:rPr>
              <a:t>577–596.</a:t>
            </a:r>
            <a:endParaRPr lang="en-GB" sz="1100" dirty="0">
              <a:solidFill>
                <a:srgbClr val="002060"/>
              </a:solidFill>
              <a:latin typeface="Calibri" panose="020F0502020204030204" pitchFamily="34" charset="0"/>
            </a:endParaRPr>
          </a:p>
          <a:p>
            <a:pPr marL="171450" indent="-171450" algn="just">
              <a:buFont typeface="Arial" panose="020B0604020202020204" pitchFamily="34" charset="0"/>
              <a:buChar char="•"/>
            </a:pPr>
            <a:r>
              <a:rPr lang="en-GB" sz="1100" dirty="0">
                <a:solidFill>
                  <a:srgbClr val="002060"/>
                </a:solidFill>
                <a:latin typeface="Calibri" panose="020F0502020204030204" pitchFamily="34" charset="0"/>
              </a:rPr>
              <a:t>McIvor, R., 2009. How the transaction cost and resource-based theories of the firm inform outsourcing evaluation. J. </a:t>
            </a:r>
            <a:r>
              <a:rPr lang="en-GB" sz="1100" dirty="0" err="1">
                <a:solidFill>
                  <a:srgbClr val="002060"/>
                </a:solidFill>
                <a:latin typeface="Calibri" panose="020F0502020204030204" pitchFamily="34" charset="0"/>
              </a:rPr>
              <a:t>Oper</a:t>
            </a:r>
            <a:r>
              <a:rPr lang="en-GB" sz="1100" dirty="0">
                <a:solidFill>
                  <a:srgbClr val="002060"/>
                </a:solidFill>
                <a:latin typeface="Calibri" panose="020F0502020204030204" pitchFamily="34" charset="0"/>
              </a:rPr>
              <a:t>. </a:t>
            </a:r>
            <a:r>
              <a:rPr lang="en-GB" sz="1100" dirty="0" err="1">
                <a:solidFill>
                  <a:srgbClr val="002060"/>
                </a:solidFill>
                <a:latin typeface="Calibri" panose="020F0502020204030204" pitchFamily="34" charset="0"/>
              </a:rPr>
              <a:t>Manag</a:t>
            </a:r>
            <a:r>
              <a:rPr lang="en-GB" sz="1100" dirty="0">
                <a:solidFill>
                  <a:srgbClr val="002060"/>
                </a:solidFill>
                <a:latin typeface="Calibri" panose="020F0502020204030204" pitchFamily="34" charset="0"/>
              </a:rPr>
              <a:t>. 27, 45–63. </a:t>
            </a:r>
            <a:endParaRPr lang="en-GB" sz="1100" dirty="0" smtClean="0">
              <a:solidFill>
                <a:srgbClr val="002060"/>
              </a:solidFill>
              <a:latin typeface="Calibri" panose="020F0502020204030204" pitchFamily="34" charset="0"/>
            </a:endParaRPr>
          </a:p>
          <a:p>
            <a:pPr marL="171450" indent="-171450" algn="just">
              <a:buFont typeface="Arial" panose="020B0604020202020204" pitchFamily="34" charset="0"/>
              <a:buChar char="•"/>
            </a:pPr>
            <a:r>
              <a:rPr lang="en-GB" sz="1100" dirty="0" smtClean="0">
                <a:solidFill>
                  <a:srgbClr val="002060"/>
                </a:solidFill>
                <a:latin typeface="Calibri" panose="020F0502020204030204" pitchFamily="34" charset="0"/>
              </a:rPr>
              <a:t>Ronan </a:t>
            </a:r>
            <a:r>
              <a:rPr lang="en-GB" sz="1100" dirty="0">
                <a:solidFill>
                  <a:srgbClr val="002060"/>
                </a:solidFill>
                <a:latin typeface="Calibri" panose="020F0502020204030204" pitchFamily="34" charset="0"/>
              </a:rPr>
              <a:t>McIvor, 2000. A practical framework for understanding the outsourcing process. Supply Chain </a:t>
            </a:r>
            <a:r>
              <a:rPr lang="en-GB" sz="1100" dirty="0" err="1">
                <a:solidFill>
                  <a:srgbClr val="002060"/>
                </a:solidFill>
                <a:latin typeface="Calibri" panose="020F0502020204030204" pitchFamily="34" charset="0"/>
              </a:rPr>
              <a:t>Manag</a:t>
            </a:r>
            <a:r>
              <a:rPr lang="en-GB" sz="1100" dirty="0">
                <a:solidFill>
                  <a:srgbClr val="002060"/>
                </a:solidFill>
                <a:latin typeface="Calibri" panose="020F0502020204030204" pitchFamily="34" charset="0"/>
              </a:rPr>
              <a:t>. Int. J. 5, 22–36</a:t>
            </a:r>
            <a:r>
              <a:rPr lang="en-GB" sz="1100" dirty="0" smtClean="0">
                <a:solidFill>
                  <a:srgbClr val="002060"/>
                </a:solidFill>
                <a:latin typeface="Calibri" panose="020F0502020204030204" pitchFamily="34" charset="0"/>
              </a:rPr>
              <a:t>.</a:t>
            </a:r>
            <a:endParaRPr lang="en-GB" sz="1100" dirty="0">
              <a:solidFill>
                <a:srgbClr val="002060"/>
              </a:solidFill>
              <a:latin typeface="Calibri" panose="020F0502020204030204" pitchFamily="34" charset="0"/>
            </a:endParaRPr>
          </a:p>
          <a:p>
            <a:pPr marL="171450" indent="-171450" algn="just">
              <a:buFont typeface="Arial" panose="020B0604020202020204" pitchFamily="34" charset="0"/>
              <a:buChar char="•"/>
            </a:pPr>
            <a:r>
              <a:rPr lang="en-GB" sz="1100" dirty="0" err="1">
                <a:solidFill>
                  <a:srgbClr val="002060"/>
                </a:solidFill>
                <a:latin typeface="Calibri" panose="020F0502020204030204" pitchFamily="34" charset="0"/>
              </a:rPr>
              <a:t>Sahyouni</a:t>
            </a:r>
            <a:r>
              <a:rPr lang="en-GB" sz="1100" dirty="0">
                <a:solidFill>
                  <a:srgbClr val="002060"/>
                </a:solidFill>
                <a:latin typeface="Calibri" panose="020F0502020204030204" pitchFamily="34" charset="0"/>
              </a:rPr>
              <a:t>, K., </a:t>
            </a:r>
            <a:r>
              <a:rPr lang="en-GB" sz="1100" dirty="0" err="1">
                <a:solidFill>
                  <a:srgbClr val="002060"/>
                </a:solidFill>
                <a:latin typeface="Calibri" panose="020F0502020204030204" pitchFamily="34" charset="0"/>
              </a:rPr>
              <a:t>Savaskan</a:t>
            </a:r>
            <a:r>
              <a:rPr lang="en-GB" sz="1100" dirty="0">
                <a:solidFill>
                  <a:srgbClr val="002060"/>
                </a:solidFill>
                <a:latin typeface="Calibri" panose="020F0502020204030204" pitchFamily="34" charset="0"/>
              </a:rPr>
              <a:t>, R.C., </a:t>
            </a:r>
            <a:r>
              <a:rPr lang="en-GB" sz="1100" dirty="0" err="1">
                <a:solidFill>
                  <a:srgbClr val="002060"/>
                </a:solidFill>
                <a:latin typeface="Calibri" panose="020F0502020204030204" pitchFamily="34" charset="0"/>
              </a:rPr>
              <a:t>Daskin</a:t>
            </a:r>
            <a:r>
              <a:rPr lang="en-GB" sz="1100" dirty="0">
                <a:solidFill>
                  <a:srgbClr val="002060"/>
                </a:solidFill>
                <a:latin typeface="Calibri" panose="020F0502020204030204" pitchFamily="34" charset="0"/>
              </a:rPr>
              <a:t>, M.S., 2007. A Facility Location Model for Bidirectional Flows. Transp. Sci. 41, 484–499</a:t>
            </a:r>
            <a:r>
              <a:rPr lang="en-GB" sz="1100" dirty="0" smtClean="0">
                <a:solidFill>
                  <a:srgbClr val="002060"/>
                </a:solidFill>
                <a:latin typeface="Calibri" panose="020F0502020204030204" pitchFamily="34" charset="0"/>
              </a:rPr>
              <a:t>.</a:t>
            </a:r>
            <a:endParaRPr lang="en-GB" sz="1100" dirty="0">
              <a:solidFill>
                <a:srgbClr val="002060"/>
              </a:solidFill>
              <a:latin typeface="Calibri" panose="020F0502020204030204" pitchFamily="34" charset="0"/>
            </a:endParaRPr>
          </a:p>
          <a:p>
            <a:pPr marL="171450" indent="-171450" algn="just">
              <a:buFont typeface="Arial" panose="020B0604020202020204" pitchFamily="34" charset="0"/>
              <a:buChar char="•"/>
            </a:pPr>
            <a:r>
              <a:rPr lang="en-GB" sz="1100" dirty="0" err="1">
                <a:solidFill>
                  <a:srgbClr val="002060"/>
                </a:solidFill>
                <a:latin typeface="Calibri" panose="020F0502020204030204" pitchFamily="34" charset="0"/>
              </a:rPr>
              <a:t>Salema</a:t>
            </a:r>
            <a:r>
              <a:rPr lang="en-GB" sz="1100" dirty="0">
                <a:solidFill>
                  <a:srgbClr val="002060"/>
                </a:solidFill>
                <a:latin typeface="Calibri" panose="020F0502020204030204" pitchFamily="34" charset="0"/>
              </a:rPr>
              <a:t>, M.I., </a:t>
            </a:r>
            <a:r>
              <a:rPr lang="en-GB" sz="1100" dirty="0" err="1">
                <a:solidFill>
                  <a:srgbClr val="002060"/>
                </a:solidFill>
                <a:latin typeface="Calibri" panose="020F0502020204030204" pitchFamily="34" charset="0"/>
              </a:rPr>
              <a:t>Póvoa</a:t>
            </a:r>
            <a:r>
              <a:rPr lang="en-GB" sz="1100" dirty="0">
                <a:solidFill>
                  <a:srgbClr val="002060"/>
                </a:solidFill>
                <a:latin typeface="Calibri" panose="020F0502020204030204" pitchFamily="34" charset="0"/>
              </a:rPr>
              <a:t>, A.P.B., </a:t>
            </a:r>
            <a:r>
              <a:rPr lang="en-GB" sz="1100" dirty="0" err="1">
                <a:solidFill>
                  <a:srgbClr val="002060"/>
                </a:solidFill>
                <a:latin typeface="Calibri" panose="020F0502020204030204" pitchFamily="34" charset="0"/>
              </a:rPr>
              <a:t>Novais</a:t>
            </a:r>
            <a:r>
              <a:rPr lang="en-GB" sz="1100" dirty="0">
                <a:solidFill>
                  <a:srgbClr val="002060"/>
                </a:solidFill>
                <a:latin typeface="Calibri" panose="020F0502020204030204" pitchFamily="34" charset="0"/>
              </a:rPr>
              <a:t>, A.Q., 2005. A warehouse-based design model for reverse logistics. J. </a:t>
            </a:r>
            <a:r>
              <a:rPr lang="en-GB" sz="1100" dirty="0" err="1">
                <a:solidFill>
                  <a:srgbClr val="002060"/>
                </a:solidFill>
                <a:latin typeface="Calibri" panose="020F0502020204030204" pitchFamily="34" charset="0"/>
              </a:rPr>
              <a:t>Oper</a:t>
            </a:r>
            <a:r>
              <a:rPr lang="en-GB" sz="1100" dirty="0">
                <a:solidFill>
                  <a:srgbClr val="002060"/>
                </a:solidFill>
                <a:latin typeface="Calibri" panose="020F0502020204030204" pitchFamily="34" charset="0"/>
              </a:rPr>
              <a:t>. Res. Soc. 57, 615–629. </a:t>
            </a:r>
            <a:endParaRPr lang="en-GB" sz="1100" dirty="0" smtClean="0">
              <a:solidFill>
                <a:srgbClr val="002060"/>
              </a:solidFill>
              <a:latin typeface="Calibri" panose="020F0502020204030204" pitchFamily="34" charset="0"/>
            </a:endParaRPr>
          </a:p>
          <a:p>
            <a:pPr marL="171450" indent="-171450" algn="just">
              <a:buFont typeface="Arial" panose="020B0604020202020204" pitchFamily="34" charset="0"/>
              <a:buChar char="•"/>
            </a:pPr>
            <a:r>
              <a:rPr lang="en-GB" sz="1100" dirty="0" err="1" smtClean="0">
                <a:solidFill>
                  <a:srgbClr val="002060"/>
                </a:solidFill>
                <a:latin typeface="Calibri" panose="020F0502020204030204" pitchFamily="34" charset="0"/>
              </a:rPr>
              <a:t>Schittekat</a:t>
            </a:r>
            <a:r>
              <a:rPr lang="en-GB" sz="1100" dirty="0">
                <a:solidFill>
                  <a:srgbClr val="002060"/>
                </a:solidFill>
                <a:latin typeface="Calibri" panose="020F0502020204030204" pitchFamily="34" charset="0"/>
              </a:rPr>
              <a:t>, P., </a:t>
            </a:r>
            <a:r>
              <a:rPr lang="en-GB" sz="1100" dirty="0" err="1">
                <a:solidFill>
                  <a:srgbClr val="002060"/>
                </a:solidFill>
                <a:latin typeface="Calibri" panose="020F0502020204030204" pitchFamily="34" charset="0"/>
              </a:rPr>
              <a:t>Sörensen</a:t>
            </a:r>
            <a:r>
              <a:rPr lang="en-GB" sz="1100" dirty="0">
                <a:solidFill>
                  <a:srgbClr val="002060"/>
                </a:solidFill>
                <a:latin typeface="Calibri" panose="020F0502020204030204" pitchFamily="34" charset="0"/>
              </a:rPr>
              <a:t>, K., 2009. OR Practice—Supporting 3PL Decisions in the Automotive Industry by Generating Diverse Solutions to a Large-Scale Location-Routing Problem. </a:t>
            </a:r>
            <a:r>
              <a:rPr lang="en-GB" sz="1100" dirty="0" err="1">
                <a:solidFill>
                  <a:srgbClr val="002060"/>
                </a:solidFill>
                <a:latin typeface="Calibri" panose="020F0502020204030204" pitchFamily="34" charset="0"/>
              </a:rPr>
              <a:t>Oper</a:t>
            </a:r>
            <a:r>
              <a:rPr lang="en-GB" sz="1100" dirty="0">
                <a:solidFill>
                  <a:srgbClr val="002060"/>
                </a:solidFill>
                <a:latin typeface="Calibri" panose="020F0502020204030204" pitchFamily="34" charset="0"/>
              </a:rPr>
              <a:t>. Res. 57, </a:t>
            </a:r>
            <a:r>
              <a:rPr lang="en-GB" sz="1100" dirty="0" smtClean="0">
                <a:solidFill>
                  <a:srgbClr val="002060"/>
                </a:solidFill>
                <a:latin typeface="Calibri" panose="020F0502020204030204" pitchFamily="34" charset="0"/>
              </a:rPr>
              <a:t>1058–1067.</a:t>
            </a:r>
          </a:p>
          <a:p>
            <a:pPr marL="171450" indent="-171450" algn="just">
              <a:buFont typeface="Arial" panose="020B0604020202020204" pitchFamily="34" charset="0"/>
              <a:buChar char="•"/>
            </a:pPr>
            <a:r>
              <a:rPr lang="en-GB" sz="1100" dirty="0" smtClean="0">
                <a:solidFill>
                  <a:srgbClr val="002060"/>
                </a:solidFill>
                <a:latin typeface="Calibri" panose="020F0502020204030204" pitchFamily="34" charset="0"/>
              </a:rPr>
              <a:t>Xu</a:t>
            </a:r>
            <a:r>
              <a:rPr lang="en-GB" sz="1100" dirty="0">
                <a:solidFill>
                  <a:srgbClr val="002060"/>
                </a:solidFill>
                <a:latin typeface="Calibri" panose="020F0502020204030204" pitchFamily="34" charset="0"/>
              </a:rPr>
              <a:t>, H., Chen, Z.-L., </a:t>
            </a:r>
            <a:r>
              <a:rPr lang="en-GB" sz="1100" dirty="0" err="1">
                <a:solidFill>
                  <a:srgbClr val="002060"/>
                </a:solidFill>
                <a:latin typeface="Calibri" panose="020F0502020204030204" pitchFamily="34" charset="0"/>
              </a:rPr>
              <a:t>Rajagopal</a:t>
            </a:r>
            <a:r>
              <a:rPr lang="en-GB" sz="1100" dirty="0">
                <a:solidFill>
                  <a:srgbClr val="002060"/>
                </a:solidFill>
                <a:latin typeface="Calibri" panose="020F0502020204030204" pitchFamily="34" charset="0"/>
              </a:rPr>
              <a:t>, S., </a:t>
            </a:r>
            <a:r>
              <a:rPr lang="en-GB" sz="1100" dirty="0" err="1">
                <a:solidFill>
                  <a:srgbClr val="002060"/>
                </a:solidFill>
                <a:latin typeface="Calibri" panose="020F0502020204030204" pitchFamily="34" charset="0"/>
              </a:rPr>
              <a:t>Arunapuram</a:t>
            </a:r>
            <a:r>
              <a:rPr lang="en-GB" sz="1100" dirty="0">
                <a:solidFill>
                  <a:srgbClr val="002060"/>
                </a:solidFill>
                <a:latin typeface="Calibri" panose="020F0502020204030204" pitchFamily="34" charset="0"/>
              </a:rPr>
              <a:t>, S., 2003. Solving a Practical Pickup and Delivery Problem. Transp. Sci. 37, </a:t>
            </a:r>
            <a:r>
              <a:rPr lang="en-GB" sz="1100" dirty="0" smtClean="0">
                <a:solidFill>
                  <a:srgbClr val="002060"/>
                </a:solidFill>
                <a:latin typeface="Calibri" panose="020F0502020204030204" pitchFamily="34" charset="0"/>
              </a:rPr>
              <a:t>347–364.</a:t>
            </a:r>
          </a:p>
          <a:p>
            <a:pPr marL="171450" indent="-171450" algn="just">
              <a:buFont typeface="Arial" panose="020B0604020202020204" pitchFamily="34" charset="0"/>
              <a:buChar char="•"/>
            </a:pPr>
            <a:r>
              <a:rPr lang="en-GB" sz="1100" dirty="0" smtClean="0">
                <a:solidFill>
                  <a:srgbClr val="002060"/>
                </a:solidFill>
                <a:latin typeface="Calibri" panose="020F0502020204030204" pitchFamily="34" charset="0"/>
              </a:rPr>
              <a:t>Yang</a:t>
            </a:r>
            <a:r>
              <a:rPr lang="en-GB" sz="1100" dirty="0">
                <a:solidFill>
                  <a:srgbClr val="002060"/>
                </a:solidFill>
                <a:latin typeface="Calibri" panose="020F0502020204030204" pitchFamily="34" charset="0"/>
              </a:rPr>
              <a:t>, J., Qi, X., Xia, Y., 2005. A Production-Inventory System with Markovian Capacity and Outsourcing Option. </a:t>
            </a:r>
            <a:r>
              <a:rPr lang="en-GB" sz="1100" dirty="0" err="1">
                <a:solidFill>
                  <a:srgbClr val="002060"/>
                </a:solidFill>
                <a:latin typeface="Calibri" panose="020F0502020204030204" pitchFamily="34" charset="0"/>
              </a:rPr>
              <a:t>Oper</a:t>
            </a:r>
            <a:r>
              <a:rPr lang="en-GB" sz="1100" dirty="0">
                <a:solidFill>
                  <a:srgbClr val="002060"/>
                </a:solidFill>
                <a:latin typeface="Calibri" panose="020F0502020204030204" pitchFamily="34" charset="0"/>
              </a:rPr>
              <a:t>. Res. 53, 328–349. </a:t>
            </a:r>
          </a:p>
        </p:txBody>
      </p:sp>
    </p:spTree>
    <p:extLst>
      <p:ext uri="{BB962C8B-B14F-4D97-AF65-F5344CB8AC3E}">
        <p14:creationId xmlns="" xmlns:p14="http://schemas.microsoft.com/office/powerpoint/2010/main" val="3882555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pPr>
              <a:defRPr/>
            </a:pPr>
            <a:fld id="{AA839AAC-705F-45ED-9095-413397517FAD}" type="slidenum">
              <a:rPr lang="en-GB" smtClean="0">
                <a:solidFill>
                  <a:srgbClr val="808080"/>
                </a:solidFill>
              </a:rPr>
              <a:pPr>
                <a:defRPr/>
              </a:pPr>
              <a:t>2</a:t>
            </a:fld>
            <a:endParaRPr lang="en-GB">
              <a:solidFill>
                <a:srgbClr val="808080"/>
              </a:solidFill>
            </a:endParaRPr>
          </a:p>
        </p:txBody>
      </p:sp>
      <p:sp>
        <p:nvSpPr>
          <p:cNvPr id="5" name="Title 1"/>
          <p:cNvSpPr txBox="1">
            <a:spLocks/>
          </p:cNvSpPr>
          <p:nvPr/>
        </p:nvSpPr>
        <p:spPr>
          <a:xfrm>
            <a:off x="685800" y="1267423"/>
            <a:ext cx="7772400" cy="735012"/>
          </a:xfrm>
          <a:prstGeom prst="rect">
            <a:avLst/>
          </a:prstGeom>
        </p:spPr>
        <p:txBody>
          <a:bodyPr/>
          <a:lstStyle>
            <a:lvl1pPr algn="l" rtl="0" eaLnBrk="0" fontAlgn="base" hangingPunct="0">
              <a:spcBef>
                <a:spcPct val="0"/>
              </a:spcBef>
              <a:spcAft>
                <a:spcPct val="0"/>
              </a:spcAft>
              <a:defRPr sz="3200">
                <a:solidFill>
                  <a:srgbClr val="003366"/>
                </a:solidFill>
                <a:latin typeface="+mj-lt"/>
                <a:ea typeface="ＭＳ Ｐゴシック" pitchFamily="-8" charset="-128"/>
                <a:cs typeface="ＭＳ Ｐゴシック" pitchFamily="-8" charset="-128"/>
              </a:defRPr>
            </a:lvl1pPr>
            <a:lvl2pPr algn="l" rtl="0" eaLnBrk="0" fontAlgn="base" hangingPunct="0">
              <a:spcBef>
                <a:spcPct val="0"/>
              </a:spcBef>
              <a:spcAft>
                <a:spcPct val="0"/>
              </a:spcAft>
              <a:defRPr sz="3200">
                <a:solidFill>
                  <a:srgbClr val="003366"/>
                </a:solidFill>
                <a:latin typeface="Arial" pitchFamily="-8" charset="0"/>
                <a:ea typeface="ＭＳ Ｐゴシック" pitchFamily="-8" charset="-128"/>
                <a:cs typeface="ＭＳ Ｐゴシック" pitchFamily="-8" charset="-128"/>
              </a:defRPr>
            </a:lvl2pPr>
            <a:lvl3pPr algn="l" rtl="0" eaLnBrk="0" fontAlgn="base" hangingPunct="0">
              <a:spcBef>
                <a:spcPct val="0"/>
              </a:spcBef>
              <a:spcAft>
                <a:spcPct val="0"/>
              </a:spcAft>
              <a:defRPr sz="3200">
                <a:solidFill>
                  <a:srgbClr val="003366"/>
                </a:solidFill>
                <a:latin typeface="Arial" pitchFamily="-8" charset="0"/>
                <a:ea typeface="ＭＳ Ｐゴシック" pitchFamily="-8" charset="-128"/>
                <a:cs typeface="ＭＳ Ｐゴシック" pitchFamily="-8" charset="-128"/>
              </a:defRPr>
            </a:lvl3pPr>
            <a:lvl4pPr algn="l" rtl="0" eaLnBrk="0" fontAlgn="base" hangingPunct="0">
              <a:spcBef>
                <a:spcPct val="0"/>
              </a:spcBef>
              <a:spcAft>
                <a:spcPct val="0"/>
              </a:spcAft>
              <a:defRPr sz="3200">
                <a:solidFill>
                  <a:srgbClr val="003366"/>
                </a:solidFill>
                <a:latin typeface="Arial" pitchFamily="-8" charset="0"/>
                <a:ea typeface="ＭＳ Ｐゴシック" pitchFamily="-8" charset="-128"/>
                <a:cs typeface="ＭＳ Ｐゴシック" pitchFamily="-8" charset="-128"/>
              </a:defRPr>
            </a:lvl4pPr>
            <a:lvl5pPr algn="l" rtl="0" eaLnBrk="0" fontAlgn="base" hangingPunct="0">
              <a:spcBef>
                <a:spcPct val="0"/>
              </a:spcBef>
              <a:spcAft>
                <a:spcPct val="0"/>
              </a:spcAft>
              <a:defRPr sz="3200">
                <a:solidFill>
                  <a:srgbClr val="003366"/>
                </a:solidFill>
                <a:latin typeface="Arial" pitchFamily="-8" charset="0"/>
                <a:ea typeface="ＭＳ Ｐゴシック" pitchFamily="-8" charset="-128"/>
                <a:cs typeface="ＭＳ Ｐゴシック" pitchFamily="-8" charset="-128"/>
              </a:defRPr>
            </a:lvl5pPr>
            <a:lvl6pPr marL="457200" algn="l" rtl="0" fontAlgn="base">
              <a:spcBef>
                <a:spcPct val="0"/>
              </a:spcBef>
              <a:spcAft>
                <a:spcPct val="0"/>
              </a:spcAft>
              <a:defRPr sz="3200">
                <a:solidFill>
                  <a:srgbClr val="003366"/>
                </a:solidFill>
                <a:latin typeface="Arial" pitchFamily="-8" charset="0"/>
              </a:defRPr>
            </a:lvl6pPr>
            <a:lvl7pPr marL="914400" algn="l" rtl="0" fontAlgn="base">
              <a:spcBef>
                <a:spcPct val="0"/>
              </a:spcBef>
              <a:spcAft>
                <a:spcPct val="0"/>
              </a:spcAft>
              <a:defRPr sz="3200">
                <a:solidFill>
                  <a:srgbClr val="003366"/>
                </a:solidFill>
                <a:latin typeface="Arial" pitchFamily="-8" charset="0"/>
              </a:defRPr>
            </a:lvl7pPr>
            <a:lvl8pPr marL="1371600" algn="l" rtl="0" fontAlgn="base">
              <a:spcBef>
                <a:spcPct val="0"/>
              </a:spcBef>
              <a:spcAft>
                <a:spcPct val="0"/>
              </a:spcAft>
              <a:defRPr sz="3200">
                <a:solidFill>
                  <a:srgbClr val="003366"/>
                </a:solidFill>
                <a:latin typeface="Arial" pitchFamily="-8" charset="0"/>
              </a:defRPr>
            </a:lvl8pPr>
            <a:lvl9pPr marL="1828800" algn="l" rtl="0" fontAlgn="base">
              <a:spcBef>
                <a:spcPct val="0"/>
              </a:spcBef>
              <a:spcAft>
                <a:spcPct val="0"/>
              </a:spcAft>
              <a:defRPr sz="3200">
                <a:solidFill>
                  <a:srgbClr val="003366"/>
                </a:solidFill>
                <a:latin typeface="Arial" pitchFamily="-8" charset="0"/>
              </a:defRPr>
            </a:lvl9pPr>
          </a:lstStyle>
          <a:p>
            <a:pPr algn="ctr"/>
            <a:r>
              <a:rPr lang="en-GB" kern="0" dirty="0" smtClean="0">
                <a:solidFill>
                  <a:srgbClr val="002060"/>
                </a:solidFill>
                <a:latin typeface="Calibri" panose="020F0502020204030204" pitchFamily="34" charset="0"/>
              </a:rPr>
              <a:t>Research questions</a:t>
            </a:r>
            <a:endParaRPr lang="en-GB" kern="0" dirty="0">
              <a:latin typeface="Calibri" panose="020F0502020204030204" pitchFamily="34" charset="0"/>
            </a:endParaRPr>
          </a:p>
        </p:txBody>
      </p:sp>
      <p:sp>
        <p:nvSpPr>
          <p:cNvPr id="2" name="TextBox 1"/>
          <p:cNvSpPr txBox="1"/>
          <p:nvPr/>
        </p:nvSpPr>
        <p:spPr>
          <a:xfrm>
            <a:off x="315211" y="2002435"/>
            <a:ext cx="8496944" cy="3600986"/>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sz="2000" dirty="0">
                <a:solidFill>
                  <a:srgbClr val="002060"/>
                </a:solidFill>
                <a:latin typeface="Calibri" panose="020F0502020204030204" pitchFamily="34" charset="0"/>
              </a:rPr>
              <a:t>How should the </a:t>
            </a:r>
            <a:r>
              <a:rPr lang="en-US" sz="2000" b="1" dirty="0" smtClean="0">
                <a:solidFill>
                  <a:srgbClr val="FF0000"/>
                </a:solidFill>
                <a:latin typeface="Calibri" panose="020F0502020204030204" pitchFamily="34" charset="0"/>
              </a:rPr>
              <a:t>business locations</a:t>
            </a:r>
            <a:r>
              <a:rPr lang="en-US" sz="2000" dirty="0" smtClean="0">
                <a:solidFill>
                  <a:srgbClr val="002060"/>
                </a:solidFill>
                <a:latin typeface="Calibri" panose="020F0502020204030204" pitchFamily="34" charset="0"/>
              </a:rPr>
              <a:t> </a:t>
            </a:r>
            <a:r>
              <a:rPr lang="en-US" sz="2000" dirty="0">
                <a:solidFill>
                  <a:srgbClr val="002060"/>
                </a:solidFill>
                <a:latin typeface="Calibri" panose="020F0502020204030204" pitchFamily="34" charset="0"/>
              </a:rPr>
              <a:t>be placed so that the </a:t>
            </a:r>
            <a:r>
              <a:rPr lang="en-US" sz="2000" b="1" dirty="0">
                <a:solidFill>
                  <a:srgbClr val="FF0000"/>
                </a:solidFill>
                <a:latin typeface="Calibri" panose="020F0502020204030204" pitchFamily="34" charset="0"/>
              </a:rPr>
              <a:t>routing </a:t>
            </a:r>
            <a:r>
              <a:rPr lang="en-US" sz="2000" dirty="0">
                <a:solidFill>
                  <a:srgbClr val="002060"/>
                </a:solidFill>
                <a:latin typeface="Calibri" panose="020F0502020204030204" pitchFamily="34" charset="0"/>
              </a:rPr>
              <a:t>becomes</a:t>
            </a:r>
            <a:r>
              <a:rPr lang="en-US" sz="2000" b="1" dirty="0">
                <a:solidFill>
                  <a:srgbClr val="FF0000"/>
                </a:solidFill>
                <a:latin typeface="Calibri" panose="020F0502020204030204" pitchFamily="34" charset="0"/>
              </a:rPr>
              <a:t> optimized</a:t>
            </a:r>
            <a:r>
              <a:rPr lang="en-US" sz="2000" dirty="0">
                <a:solidFill>
                  <a:srgbClr val="002060"/>
                </a:solidFill>
                <a:latin typeface="Calibri" panose="020F0502020204030204" pitchFamily="34" charset="0"/>
              </a:rPr>
              <a:t>?</a:t>
            </a:r>
          </a:p>
          <a:p>
            <a:pPr marL="285750" indent="-285750" algn="just">
              <a:lnSpc>
                <a:spcPct val="150000"/>
              </a:lnSpc>
              <a:buFont typeface="Arial" panose="020B0604020202020204" pitchFamily="34" charset="0"/>
              <a:buChar char="•"/>
            </a:pPr>
            <a:r>
              <a:rPr lang="en-US" sz="2000" dirty="0" smtClean="0">
                <a:solidFill>
                  <a:srgbClr val="002060"/>
                </a:solidFill>
                <a:latin typeface="Calibri" panose="020F0502020204030204" pitchFamily="34" charset="0"/>
              </a:rPr>
              <a:t>Can </a:t>
            </a:r>
            <a:r>
              <a:rPr lang="en-US" sz="2000" b="1" dirty="0" smtClean="0">
                <a:solidFill>
                  <a:srgbClr val="FF0000"/>
                </a:solidFill>
                <a:latin typeface="Calibri" panose="020F0502020204030204" pitchFamily="34" charset="0"/>
              </a:rPr>
              <a:t>outsourcing</a:t>
            </a:r>
            <a:r>
              <a:rPr lang="en-US" sz="2000" dirty="0" smtClean="0">
                <a:solidFill>
                  <a:srgbClr val="002060"/>
                </a:solidFill>
                <a:latin typeface="Calibri" panose="020F0502020204030204" pitchFamily="34" charset="0"/>
              </a:rPr>
              <a:t> be </a:t>
            </a:r>
            <a:r>
              <a:rPr lang="en-US" sz="2000" dirty="0">
                <a:solidFill>
                  <a:srgbClr val="002060"/>
                </a:solidFill>
                <a:latin typeface="Calibri" panose="020F0502020204030204" pitchFamily="34" charset="0"/>
              </a:rPr>
              <a:t>considered for </a:t>
            </a:r>
            <a:r>
              <a:rPr lang="en-US" sz="2000" b="1" dirty="0">
                <a:solidFill>
                  <a:srgbClr val="FF0000"/>
                </a:solidFill>
                <a:latin typeface="Calibri" panose="020F0502020204030204" pitchFamily="34" charset="0"/>
              </a:rPr>
              <a:t>reverse logistics chain</a:t>
            </a:r>
            <a:r>
              <a:rPr lang="en-US" sz="2000" dirty="0">
                <a:solidFill>
                  <a:srgbClr val="002060"/>
                </a:solidFill>
                <a:latin typeface="Calibri" panose="020F0502020204030204" pitchFamily="34" charset="0"/>
              </a:rPr>
              <a:t>?</a:t>
            </a:r>
          </a:p>
          <a:p>
            <a:pPr marL="285750" indent="-285750" algn="just">
              <a:lnSpc>
                <a:spcPct val="150000"/>
              </a:lnSpc>
              <a:buFont typeface="Arial" panose="020B0604020202020204" pitchFamily="34" charset="0"/>
              <a:buChar char="•"/>
            </a:pPr>
            <a:r>
              <a:rPr lang="en-US" sz="2000" dirty="0">
                <a:solidFill>
                  <a:srgbClr val="002060"/>
                </a:solidFill>
                <a:latin typeface="Calibri" panose="020F0502020204030204" pitchFamily="34" charset="0"/>
              </a:rPr>
              <a:t>How can </a:t>
            </a:r>
            <a:r>
              <a:rPr lang="en-US" sz="2000" b="1" dirty="0">
                <a:solidFill>
                  <a:srgbClr val="FF0000"/>
                </a:solidFill>
                <a:latin typeface="Calibri" panose="020F0502020204030204" pitchFamily="34" charset="0"/>
              </a:rPr>
              <a:t>strategic</a:t>
            </a:r>
            <a:r>
              <a:rPr lang="en-US" sz="2000" dirty="0">
                <a:solidFill>
                  <a:srgbClr val="002060"/>
                </a:solidFill>
                <a:latin typeface="Calibri" panose="020F0502020204030204" pitchFamily="34" charset="0"/>
              </a:rPr>
              <a:t> and </a:t>
            </a:r>
            <a:r>
              <a:rPr lang="en-US" sz="2000" b="1" dirty="0">
                <a:solidFill>
                  <a:srgbClr val="FF0000"/>
                </a:solidFill>
                <a:latin typeface="Calibri" panose="020F0502020204030204" pitchFamily="34" charset="0"/>
              </a:rPr>
              <a:t>quantitative</a:t>
            </a:r>
            <a:r>
              <a:rPr lang="en-US" sz="2000" dirty="0">
                <a:solidFill>
                  <a:srgbClr val="002060"/>
                </a:solidFill>
                <a:latin typeface="Calibri" panose="020F0502020204030204" pitchFamily="34" charset="0"/>
              </a:rPr>
              <a:t> decision making tool be incorporated together for </a:t>
            </a:r>
            <a:r>
              <a:rPr lang="en-US" sz="2000" b="1" dirty="0">
                <a:solidFill>
                  <a:srgbClr val="FF0000"/>
                </a:solidFill>
                <a:latin typeface="Calibri" panose="020F0502020204030204" pitchFamily="34" charset="0"/>
              </a:rPr>
              <a:t>outsourcing</a:t>
            </a:r>
            <a:r>
              <a:rPr lang="en-US" sz="2000" dirty="0">
                <a:solidFill>
                  <a:srgbClr val="002060"/>
                </a:solidFill>
                <a:latin typeface="Calibri" panose="020F0502020204030204" pitchFamily="34" charset="0"/>
              </a:rPr>
              <a:t>?</a:t>
            </a:r>
          </a:p>
          <a:p>
            <a:pPr marL="285750" indent="-285750" algn="just">
              <a:lnSpc>
                <a:spcPct val="150000"/>
              </a:lnSpc>
              <a:buFont typeface="Arial" panose="020B0604020202020204" pitchFamily="34" charset="0"/>
              <a:buChar char="•"/>
            </a:pPr>
            <a:r>
              <a:rPr lang="en-US" sz="2000" dirty="0">
                <a:solidFill>
                  <a:srgbClr val="002060"/>
                </a:solidFill>
                <a:latin typeface="Calibri" panose="020F0502020204030204" pitchFamily="34" charset="0"/>
              </a:rPr>
              <a:t>When does </a:t>
            </a:r>
            <a:r>
              <a:rPr lang="en-US" sz="2000" b="1" dirty="0">
                <a:solidFill>
                  <a:srgbClr val="FF0000"/>
                </a:solidFill>
                <a:latin typeface="Calibri" panose="020F0502020204030204" pitchFamily="34" charset="0"/>
              </a:rPr>
              <a:t>outsourcing</a:t>
            </a:r>
            <a:r>
              <a:rPr lang="en-US" sz="2000" dirty="0">
                <a:solidFill>
                  <a:srgbClr val="002060"/>
                </a:solidFill>
                <a:latin typeface="Calibri" panose="020F0502020204030204" pitchFamily="34" charset="0"/>
              </a:rPr>
              <a:t> become </a:t>
            </a:r>
            <a:r>
              <a:rPr lang="en-US" sz="2000" b="1" dirty="0">
                <a:solidFill>
                  <a:srgbClr val="FF0000"/>
                </a:solidFill>
                <a:latin typeface="Calibri" panose="020F0502020204030204" pitchFamily="34" charset="0"/>
              </a:rPr>
              <a:t>economically advantageous</a:t>
            </a:r>
            <a:r>
              <a:rPr lang="en-US" sz="2000" dirty="0">
                <a:solidFill>
                  <a:srgbClr val="002060"/>
                </a:solidFill>
                <a:latin typeface="Calibri" panose="020F0502020204030204" pitchFamily="34" charset="0"/>
              </a:rPr>
              <a:t> option for </a:t>
            </a:r>
            <a:r>
              <a:rPr lang="en-US" sz="2000" b="1" dirty="0">
                <a:solidFill>
                  <a:srgbClr val="FF0000"/>
                </a:solidFill>
                <a:latin typeface="Calibri" panose="020F0502020204030204" pitchFamily="34" charset="0"/>
              </a:rPr>
              <a:t>vehicle routing problem</a:t>
            </a:r>
            <a:r>
              <a:rPr lang="en-US" sz="2000" dirty="0">
                <a:solidFill>
                  <a:srgbClr val="002060"/>
                </a:solidFill>
                <a:latin typeface="Calibri" panose="020F0502020204030204" pitchFamily="34" charset="0"/>
              </a:rPr>
              <a:t> in </a:t>
            </a:r>
            <a:r>
              <a:rPr lang="en-US" sz="2000" b="1" dirty="0">
                <a:solidFill>
                  <a:srgbClr val="FF0000"/>
                </a:solidFill>
                <a:latin typeface="Calibri" panose="020F0502020204030204" pitchFamily="34" charset="0"/>
              </a:rPr>
              <a:t>reverse logistics chain</a:t>
            </a:r>
            <a:r>
              <a:rPr lang="en-US" sz="2000" dirty="0">
                <a:solidFill>
                  <a:srgbClr val="002060"/>
                </a:solidFill>
                <a:latin typeface="Calibri" panose="020F0502020204030204" pitchFamily="34" charset="0"/>
              </a:rPr>
              <a:t>?</a:t>
            </a:r>
          </a:p>
          <a:p>
            <a:endParaRPr lang="en-GB" dirty="0"/>
          </a:p>
        </p:txBody>
      </p:sp>
    </p:spTree>
    <p:extLst>
      <p:ext uri="{BB962C8B-B14F-4D97-AF65-F5344CB8AC3E}">
        <p14:creationId xmlns="" xmlns:p14="http://schemas.microsoft.com/office/powerpoint/2010/main" val="2432355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9815E6D-9063-472B-B30D-0F7EDF8CCE54}" type="slidenum">
              <a:rPr lang="en-US" smtClean="0">
                <a:solidFill>
                  <a:srgbClr val="808080"/>
                </a:solidFill>
              </a:rPr>
              <a:pPr>
                <a:defRPr/>
              </a:pPr>
              <a:t>3</a:t>
            </a:fld>
            <a:endParaRPr lang="en-US">
              <a:solidFill>
                <a:srgbClr val="808080"/>
              </a:solidFill>
            </a:endParaRPr>
          </a:p>
        </p:txBody>
      </p:sp>
      <p:sp>
        <p:nvSpPr>
          <p:cNvPr id="4" name="Title 1"/>
          <p:cNvSpPr txBox="1">
            <a:spLocks/>
          </p:cNvSpPr>
          <p:nvPr/>
        </p:nvSpPr>
        <p:spPr>
          <a:xfrm>
            <a:off x="685800" y="1268760"/>
            <a:ext cx="7772400" cy="856928"/>
          </a:xfrm>
          <a:prstGeom prst="rect">
            <a:avLst/>
          </a:prstGeom>
        </p:spPr>
        <p:txBody>
          <a:bodyPr/>
          <a:lstStyle>
            <a:lvl1pPr algn="l" rtl="0" eaLnBrk="0" fontAlgn="base" hangingPunct="0">
              <a:spcBef>
                <a:spcPct val="0"/>
              </a:spcBef>
              <a:spcAft>
                <a:spcPct val="0"/>
              </a:spcAft>
              <a:defRPr sz="3200">
                <a:solidFill>
                  <a:srgbClr val="003366"/>
                </a:solidFill>
                <a:latin typeface="+mj-lt"/>
                <a:ea typeface="ＭＳ Ｐゴシック" pitchFamily="-8" charset="-128"/>
                <a:cs typeface="ＭＳ Ｐゴシック" pitchFamily="-8" charset="-128"/>
              </a:defRPr>
            </a:lvl1pPr>
            <a:lvl2pPr algn="l" rtl="0" eaLnBrk="0" fontAlgn="base" hangingPunct="0">
              <a:spcBef>
                <a:spcPct val="0"/>
              </a:spcBef>
              <a:spcAft>
                <a:spcPct val="0"/>
              </a:spcAft>
              <a:defRPr sz="3200">
                <a:solidFill>
                  <a:srgbClr val="003366"/>
                </a:solidFill>
                <a:latin typeface="Arial" pitchFamily="-8" charset="0"/>
                <a:ea typeface="ＭＳ Ｐゴシック" pitchFamily="-8" charset="-128"/>
                <a:cs typeface="ＭＳ Ｐゴシック" pitchFamily="-8" charset="-128"/>
              </a:defRPr>
            </a:lvl2pPr>
            <a:lvl3pPr algn="l" rtl="0" eaLnBrk="0" fontAlgn="base" hangingPunct="0">
              <a:spcBef>
                <a:spcPct val="0"/>
              </a:spcBef>
              <a:spcAft>
                <a:spcPct val="0"/>
              </a:spcAft>
              <a:defRPr sz="3200">
                <a:solidFill>
                  <a:srgbClr val="003366"/>
                </a:solidFill>
                <a:latin typeface="Arial" pitchFamily="-8" charset="0"/>
                <a:ea typeface="ＭＳ Ｐゴシック" pitchFamily="-8" charset="-128"/>
                <a:cs typeface="ＭＳ Ｐゴシック" pitchFamily="-8" charset="-128"/>
              </a:defRPr>
            </a:lvl3pPr>
            <a:lvl4pPr algn="l" rtl="0" eaLnBrk="0" fontAlgn="base" hangingPunct="0">
              <a:spcBef>
                <a:spcPct val="0"/>
              </a:spcBef>
              <a:spcAft>
                <a:spcPct val="0"/>
              </a:spcAft>
              <a:defRPr sz="3200">
                <a:solidFill>
                  <a:srgbClr val="003366"/>
                </a:solidFill>
                <a:latin typeface="Arial" pitchFamily="-8" charset="0"/>
                <a:ea typeface="ＭＳ Ｐゴシック" pitchFamily="-8" charset="-128"/>
                <a:cs typeface="ＭＳ Ｐゴシック" pitchFamily="-8" charset="-128"/>
              </a:defRPr>
            </a:lvl4pPr>
            <a:lvl5pPr algn="l" rtl="0" eaLnBrk="0" fontAlgn="base" hangingPunct="0">
              <a:spcBef>
                <a:spcPct val="0"/>
              </a:spcBef>
              <a:spcAft>
                <a:spcPct val="0"/>
              </a:spcAft>
              <a:defRPr sz="3200">
                <a:solidFill>
                  <a:srgbClr val="003366"/>
                </a:solidFill>
                <a:latin typeface="Arial" pitchFamily="-8" charset="0"/>
                <a:ea typeface="ＭＳ Ｐゴシック" pitchFamily="-8" charset="-128"/>
                <a:cs typeface="ＭＳ Ｐゴシック" pitchFamily="-8" charset="-128"/>
              </a:defRPr>
            </a:lvl5pPr>
            <a:lvl6pPr marL="457200" algn="l" rtl="0" fontAlgn="base">
              <a:spcBef>
                <a:spcPct val="0"/>
              </a:spcBef>
              <a:spcAft>
                <a:spcPct val="0"/>
              </a:spcAft>
              <a:defRPr sz="3200">
                <a:solidFill>
                  <a:srgbClr val="003366"/>
                </a:solidFill>
                <a:latin typeface="Arial" pitchFamily="-8" charset="0"/>
              </a:defRPr>
            </a:lvl6pPr>
            <a:lvl7pPr marL="914400" algn="l" rtl="0" fontAlgn="base">
              <a:spcBef>
                <a:spcPct val="0"/>
              </a:spcBef>
              <a:spcAft>
                <a:spcPct val="0"/>
              </a:spcAft>
              <a:defRPr sz="3200">
                <a:solidFill>
                  <a:srgbClr val="003366"/>
                </a:solidFill>
                <a:latin typeface="Arial" pitchFamily="-8" charset="0"/>
              </a:defRPr>
            </a:lvl7pPr>
            <a:lvl8pPr marL="1371600" algn="l" rtl="0" fontAlgn="base">
              <a:spcBef>
                <a:spcPct val="0"/>
              </a:spcBef>
              <a:spcAft>
                <a:spcPct val="0"/>
              </a:spcAft>
              <a:defRPr sz="3200">
                <a:solidFill>
                  <a:srgbClr val="003366"/>
                </a:solidFill>
                <a:latin typeface="Arial" pitchFamily="-8" charset="0"/>
              </a:defRPr>
            </a:lvl8pPr>
            <a:lvl9pPr marL="1828800" algn="l" rtl="0" fontAlgn="base">
              <a:spcBef>
                <a:spcPct val="0"/>
              </a:spcBef>
              <a:spcAft>
                <a:spcPct val="0"/>
              </a:spcAft>
              <a:defRPr sz="3200">
                <a:solidFill>
                  <a:srgbClr val="003366"/>
                </a:solidFill>
                <a:latin typeface="Arial" pitchFamily="-8" charset="0"/>
              </a:defRPr>
            </a:lvl9pPr>
          </a:lstStyle>
          <a:p>
            <a:pPr algn="ctr"/>
            <a:r>
              <a:rPr lang="en-GB" kern="0" dirty="0" smtClean="0">
                <a:solidFill>
                  <a:srgbClr val="002060"/>
                </a:solidFill>
                <a:latin typeface="Calibri" panose="020F0502020204030204" pitchFamily="34" charset="0"/>
              </a:rPr>
              <a:t>Research objectives</a:t>
            </a:r>
            <a:endParaRPr lang="en-GB" kern="0" dirty="0">
              <a:solidFill>
                <a:srgbClr val="002060"/>
              </a:solidFill>
              <a:latin typeface="Calibri" panose="020F0502020204030204" pitchFamily="34" charset="0"/>
            </a:endParaRPr>
          </a:p>
        </p:txBody>
      </p:sp>
      <p:sp>
        <p:nvSpPr>
          <p:cNvPr id="5" name="Subtitle 2"/>
          <p:cNvSpPr txBox="1">
            <a:spLocks/>
          </p:cNvSpPr>
          <p:nvPr/>
        </p:nvSpPr>
        <p:spPr>
          <a:xfrm>
            <a:off x="323528" y="2420888"/>
            <a:ext cx="8496944" cy="3384376"/>
          </a:xfrm>
          <a:prstGeom prst="rect">
            <a:avLst/>
          </a:prstGeom>
        </p:spPr>
        <p:txBody>
          <a:bodyPr>
            <a:normAutofit fontScale="77500" lnSpcReduction="20000"/>
          </a:bodyPr>
          <a:lstStyle>
            <a:lvl1pPr marL="342900" indent="-342900" algn="l" rtl="0" eaLnBrk="0" fontAlgn="base" hangingPunct="0">
              <a:spcBef>
                <a:spcPct val="20000"/>
              </a:spcBef>
              <a:spcAft>
                <a:spcPct val="0"/>
              </a:spcAft>
              <a:buClr>
                <a:srgbClr val="032553"/>
              </a:buClr>
              <a:buChar char="•"/>
              <a:defRPr sz="2600">
                <a:solidFill>
                  <a:srgbClr val="4D3A31"/>
                </a:solidFill>
                <a:latin typeface="+mn-lt"/>
                <a:ea typeface="ＭＳ Ｐゴシック" pitchFamily="-8" charset="-128"/>
                <a:cs typeface="ＭＳ Ｐゴシック" pitchFamily="-8" charset="-128"/>
              </a:defRPr>
            </a:lvl1pPr>
            <a:lvl2pPr marL="742950" indent="-285750" algn="l" rtl="0" eaLnBrk="0" fontAlgn="base" hangingPunct="0">
              <a:spcBef>
                <a:spcPct val="20000"/>
              </a:spcBef>
              <a:spcAft>
                <a:spcPct val="0"/>
              </a:spcAft>
              <a:buChar char="–"/>
              <a:defRPr sz="2400">
                <a:solidFill>
                  <a:srgbClr val="4D3A31"/>
                </a:solidFill>
                <a:latin typeface="+mn-lt"/>
                <a:ea typeface="ＭＳ Ｐゴシック" pitchFamily="-8" charset="-128"/>
              </a:defRPr>
            </a:lvl2pPr>
            <a:lvl3pPr marL="1143000" indent="-228600" algn="l" rtl="0" eaLnBrk="0" fontAlgn="base" hangingPunct="0">
              <a:spcBef>
                <a:spcPct val="20000"/>
              </a:spcBef>
              <a:spcAft>
                <a:spcPct val="0"/>
              </a:spcAft>
              <a:buChar char="•"/>
              <a:defRPr sz="2200">
                <a:solidFill>
                  <a:srgbClr val="4D3A31"/>
                </a:solidFill>
                <a:latin typeface="+mn-lt"/>
                <a:ea typeface="ＭＳ Ｐゴシック" pitchFamily="-8" charset="-128"/>
              </a:defRPr>
            </a:lvl3pPr>
            <a:lvl4pPr marL="1562100" indent="-228600" algn="l" rtl="0" eaLnBrk="0" fontAlgn="base" hangingPunct="0">
              <a:spcBef>
                <a:spcPct val="20000"/>
              </a:spcBef>
              <a:spcAft>
                <a:spcPct val="0"/>
              </a:spcAft>
              <a:buChar char="–"/>
              <a:defRPr sz="2000">
                <a:solidFill>
                  <a:srgbClr val="4D3A31"/>
                </a:solidFill>
                <a:latin typeface="+mn-lt"/>
                <a:ea typeface="ＭＳ Ｐゴシック" pitchFamily="-8" charset="-128"/>
              </a:defRPr>
            </a:lvl4pPr>
            <a:lvl5pPr marL="1981200" indent="-228600" algn="l" rtl="0" eaLnBrk="0" fontAlgn="base" hangingPunct="0">
              <a:spcBef>
                <a:spcPct val="20000"/>
              </a:spcBef>
              <a:spcAft>
                <a:spcPct val="0"/>
              </a:spcAft>
              <a:buChar char="»"/>
              <a:defRPr sz="2000">
                <a:solidFill>
                  <a:srgbClr val="4D3A31"/>
                </a:solidFill>
                <a:latin typeface="+mn-lt"/>
                <a:ea typeface="ＭＳ Ｐゴシック" pitchFamily="-8" charset="-128"/>
              </a:defRPr>
            </a:lvl5pPr>
            <a:lvl6pPr marL="2438400" indent="-228600" algn="l" rtl="0" fontAlgn="base">
              <a:spcBef>
                <a:spcPct val="20000"/>
              </a:spcBef>
              <a:spcAft>
                <a:spcPct val="0"/>
              </a:spcAft>
              <a:buChar char="»"/>
              <a:defRPr sz="2000">
                <a:solidFill>
                  <a:srgbClr val="4D3A31"/>
                </a:solidFill>
                <a:latin typeface="+mn-lt"/>
                <a:ea typeface="ＭＳ Ｐゴシック" pitchFamily="-8" charset="-128"/>
              </a:defRPr>
            </a:lvl6pPr>
            <a:lvl7pPr marL="2895600" indent="-228600" algn="l" rtl="0" fontAlgn="base">
              <a:spcBef>
                <a:spcPct val="20000"/>
              </a:spcBef>
              <a:spcAft>
                <a:spcPct val="0"/>
              </a:spcAft>
              <a:buChar char="»"/>
              <a:defRPr sz="2000">
                <a:solidFill>
                  <a:srgbClr val="4D3A31"/>
                </a:solidFill>
                <a:latin typeface="+mn-lt"/>
                <a:ea typeface="ＭＳ Ｐゴシック" pitchFamily="-8" charset="-128"/>
              </a:defRPr>
            </a:lvl7pPr>
            <a:lvl8pPr marL="3352800" indent="-228600" algn="l" rtl="0" fontAlgn="base">
              <a:spcBef>
                <a:spcPct val="20000"/>
              </a:spcBef>
              <a:spcAft>
                <a:spcPct val="0"/>
              </a:spcAft>
              <a:buChar char="»"/>
              <a:defRPr sz="2000">
                <a:solidFill>
                  <a:srgbClr val="4D3A31"/>
                </a:solidFill>
                <a:latin typeface="+mn-lt"/>
                <a:ea typeface="ＭＳ Ｐゴシック" pitchFamily="-8" charset="-128"/>
              </a:defRPr>
            </a:lvl8pPr>
            <a:lvl9pPr marL="3810000" indent="-228600" algn="l" rtl="0" fontAlgn="base">
              <a:spcBef>
                <a:spcPct val="20000"/>
              </a:spcBef>
              <a:spcAft>
                <a:spcPct val="0"/>
              </a:spcAft>
              <a:buChar char="»"/>
              <a:defRPr sz="2000">
                <a:solidFill>
                  <a:srgbClr val="4D3A31"/>
                </a:solidFill>
                <a:latin typeface="+mn-lt"/>
                <a:ea typeface="ＭＳ Ｐゴシック" pitchFamily="-8" charset="-128"/>
              </a:defRPr>
            </a:lvl9pPr>
          </a:lstStyle>
          <a:p>
            <a:pPr marL="285750" indent="-285750" algn="just">
              <a:lnSpc>
                <a:spcPct val="150000"/>
              </a:lnSpc>
              <a:buFont typeface="Arial" panose="020B0604020202020204" pitchFamily="34" charset="0"/>
              <a:buChar char="•"/>
            </a:pPr>
            <a:r>
              <a:rPr lang="en-US" kern="0" dirty="0" smtClean="0">
                <a:solidFill>
                  <a:srgbClr val="002060"/>
                </a:solidFill>
                <a:latin typeface="Calibri" panose="020F0502020204030204" pitchFamily="34" charset="0"/>
              </a:rPr>
              <a:t>To identify the suitable variables to position the collection points as such so that routing is optimized</a:t>
            </a:r>
          </a:p>
          <a:p>
            <a:pPr marL="285750" indent="-285750" algn="just">
              <a:lnSpc>
                <a:spcPct val="150000"/>
              </a:lnSpc>
              <a:buFont typeface="Arial" panose="020B0604020202020204" pitchFamily="34" charset="0"/>
              <a:buChar char="•"/>
            </a:pPr>
            <a:r>
              <a:rPr lang="en-US" kern="0" dirty="0" smtClean="0">
                <a:solidFill>
                  <a:srgbClr val="002060"/>
                </a:solidFill>
                <a:latin typeface="Calibri" panose="020F0502020204030204" pitchFamily="34" charset="0"/>
              </a:rPr>
              <a:t>To identify outsourcing criteria in reverse logistics chain</a:t>
            </a:r>
          </a:p>
          <a:p>
            <a:pPr marL="285750" indent="-285750" algn="just">
              <a:lnSpc>
                <a:spcPct val="150000"/>
              </a:lnSpc>
              <a:buFont typeface="Arial" panose="020B0604020202020204" pitchFamily="34" charset="0"/>
              <a:buChar char="•"/>
            </a:pPr>
            <a:r>
              <a:rPr lang="en-US" kern="0" dirty="0" smtClean="0">
                <a:solidFill>
                  <a:srgbClr val="002060"/>
                </a:solidFill>
                <a:latin typeface="Calibri" panose="020F0502020204030204" pitchFamily="34" charset="0"/>
              </a:rPr>
              <a:t>To develop a multi criteria optimization model for vehicle routing</a:t>
            </a:r>
          </a:p>
          <a:p>
            <a:pPr marL="285750" indent="-285750" algn="just">
              <a:lnSpc>
                <a:spcPct val="150000"/>
              </a:lnSpc>
              <a:buFont typeface="Arial" panose="020B0604020202020204" pitchFamily="34" charset="0"/>
              <a:buChar char="•"/>
            </a:pPr>
            <a:r>
              <a:rPr lang="en-US" kern="0" dirty="0" smtClean="0">
                <a:solidFill>
                  <a:srgbClr val="002060"/>
                </a:solidFill>
                <a:latin typeface="Calibri" panose="020F0502020204030204" pitchFamily="34" charset="0"/>
              </a:rPr>
              <a:t>To develop solution techniques for the model</a:t>
            </a:r>
          </a:p>
          <a:p>
            <a:pPr marL="285750" indent="-285750" algn="just">
              <a:lnSpc>
                <a:spcPct val="150000"/>
              </a:lnSpc>
              <a:buFont typeface="Arial" panose="020B0604020202020204" pitchFamily="34" charset="0"/>
              <a:buChar char="•"/>
            </a:pPr>
            <a:r>
              <a:rPr lang="en-US" kern="0" dirty="0" smtClean="0">
                <a:solidFill>
                  <a:srgbClr val="002060"/>
                </a:solidFill>
                <a:latin typeface="Calibri" panose="020F0502020204030204" pitchFamily="34" charset="0"/>
              </a:rPr>
              <a:t>To evaluate the model and solution techniques on benchmark instances and a real world problem</a:t>
            </a:r>
          </a:p>
          <a:p>
            <a:endParaRPr lang="en-GB" kern="0" dirty="0">
              <a:latin typeface="Calibri" panose="020F0502020204030204" pitchFamily="34" charset="0"/>
            </a:endParaRPr>
          </a:p>
        </p:txBody>
      </p:sp>
    </p:spTree>
    <p:extLst>
      <p:ext uri="{BB962C8B-B14F-4D97-AF65-F5344CB8AC3E}">
        <p14:creationId xmlns="" xmlns:p14="http://schemas.microsoft.com/office/powerpoint/2010/main" val="456841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9815E6D-9063-472B-B30D-0F7EDF8CCE54}" type="slidenum">
              <a:rPr lang="en-US" smtClean="0">
                <a:solidFill>
                  <a:srgbClr val="808080"/>
                </a:solidFill>
              </a:rPr>
              <a:pPr>
                <a:defRPr/>
              </a:pPr>
              <a:t>4</a:t>
            </a:fld>
            <a:endParaRPr lang="en-US">
              <a:solidFill>
                <a:srgbClr val="808080"/>
              </a:solidFill>
            </a:endParaRPr>
          </a:p>
        </p:txBody>
      </p:sp>
      <p:sp>
        <p:nvSpPr>
          <p:cNvPr id="5" name="Title 1"/>
          <p:cNvSpPr txBox="1">
            <a:spLocks/>
          </p:cNvSpPr>
          <p:nvPr/>
        </p:nvSpPr>
        <p:spPr>
          <a:xfrm>
            <a:off x="669167" y="1124744"/>
            <a:ext cx="7772400" cy="720080"/>
          </a:xfrm>
          <a:prstGeom prst="rect">
            <a:avLst/>
          </a:prstGeom>
        </p:spPr>
        <p:txBody>
          <a:bodyPr/>
          <a:lstStyle>
            <a:lvl1pPr algn="l" rtl="0" eaLnBrk="0" fontAlgn="base" hangingPunct="0">
              <a:spcBef>
                <a:spcPct val="0"/>
              </a:spcBef>
              <a:spcAft>
                <a:spcPct val="0"/>
              </a:spcAft>
              <a:defRPr sz="3200">
                <a:solidFill>
                  <a:srgbClr val="003366"/>
                </a:solidFill>
                <a:latin typeface="+mj-lt"/>
                <a:ea typeface="ＭＳ Ｐゴシック" pitchFamily="-8" charset="-128"/>
                <a:cs typeface="ＭＳ Ｐゴシック" pitchFamily="-8" charset="-128"/>
              </a:defRPr>
            </a:lvl1pPr>
            <a:lvl2pPr algn="l" rtl="0" eaLnBrk="0" fontAlgn="base" hangingPunct="0">
              <a:spcBef>
                <a:spcPct val="0"/>
              </a:spcBef>
              <a:spcAft>
                <a:spcPct val="0"/>
              </a:spcAft>
              <a:defRPr sz="3200">
                <a:solidFill>
                  <a:srgbClr val="003366"/>
                </a:solidFill>
                <a:latin typeface="Arial" pitchFamily="-8" charset="0"/>
                <a:ea typeface="ＭＳ Ｐゴシック" pitchFamily="-8" charset="-128"/>
                <a:cs typeface="ＭＳ Ｐゴシック" pitchFamily="-8" charset="-128"/>
              </a:defRPr>
            </a:lvl2pPr>
            <a:lvl3pPr algn="l" rtl="0" eaLnBrk="0" fontAlgn="base" hangingPunct="0">
              <a:spcBef>
                <a:spcPct val="0"/>
              </a:spcBef>
              <a:spcAft>
                <a:spcPct val="0"/>
              </a:spcAft>
              <a:defRPr sz="3200">
                <a:solidFill>
                  <a:srgbClr val="003366"/>
                </a:solidFill>
                <a:latin typeface="Arial" pitchFamily="-8" charset="0"/>
                <a:ea typeface="ＭＳ Ｐゴシック" pitchFamily="-8" charset="-128"/>
                <a:cs typeface="ＭＳ Ｐゴシック" pitchFamily="-8" charset="-128"/>
              </a:defRPr>
            </a:lvl3pPr>
            <a:lvl4pPr algn="l" rtl="0" eaLnBrk="0" fontAlgn="base" hangingPunct="0">
              <a:spcBef>
                <a:spcPct val="0"/>
              </a:spcBef>
              <a:spcAft>
                <a:spcPct val="0"/>
              </a:spcAft>
              <a:defRPr sz="3200">
                <a:solidFill>
                  <a:srgbClr val="003366"/>
                </a:solidFill>
                <a:latin typeface="Arial" pitchFamily="-8" charset="0"/>
                <a:ea typeface="ＭＳ Ｐゴシック" pitchFamily="-8" charset="-128"/>
                <a:cs typeface="ＭＳ Ｐゴシック" pitchFamily="-8" charset="-128"/>
              </a:defRPr>
            </a:lvl4pPr>
            <a:lvl5pPr algn="l" rtl="0" eaLnBrk="0" fontAlgn="base" hangingPunct="0">
              <a:spcBef>
                <a:spcPct val="0"/>
              </a:spcBef>
              <a:spcAft>
                <a:spcPct val="0"/>
              </a:spcAft>
              <a:defRPr sz="3200">
                <a:solidFill>
                  <a:srgbClr val="003366"/>
                </a:solidFill>
                <a:latin typeface="Arial" pitchFamily="-8" charset="0"/>
                <a:ea typeface="ＭＳ Ｐゴシック" pitchFamily="-8" charset="-128"/>
                <a:cs typeface="ＭＳ Ｐゴシック" pitchFamily="-8" charset="-128"/>
              </a:defRPr>
            </a:lvl5pPr>
            <a:lvl6pPr marL="457200" algn="l" rtl="0" fontAlgn="base">
              <a:spcBef>
                <a:spcPct val="0"/>
              </a:spcBef>
              <a:spcAft>
                <a:spcPct val="0"/>
              </a:spcAft>
              <a:defRPr sz="3200">
                <a:solidFill>
                  <a:srgbClr val="003366"/>
                </a:solidFill>
                <a:latin typeface="Arial" pitchFamily="-8" charset="0"/>
              </a:defRPr>
            </a:lvl6pPr>
            <a:lvl7pPr marL="914400" algn="l" rtl="0" fontAlgn="base">
              <a:spcBef>
                <a:spcPct val="0"/>
              </a:spcBef>
              <a:spcAft>
                <a:spcPct val="0"/>
              </a:spcAft>
              <a:defRPr sz="3200">
                <a:solidFill>
                  <a:srgbClr val="003366"/>
                </a:solidFill>
                <a:latin typeface="Arial" pitchFamily="-8" charset="0"/>
              </a:defRPr>
            </a:lvl7pPr>
            <a:lvl8pPr marL="1371600" algn="l" rtl="0" fontAlgn="base">
              <a:spcBef>
                <a:spcPct val="0"/>
              </a:spcBef>
              <a:spcAft>
                <a:spcPct val="0"/>
              </a:spcAft>
              <a:defRPr sz="3200">
                <a:solidFill>
                  <a:srgbClr val="003366"/>
                </a:solidFill>
                <a:latin typeface="Arial" pitchFamily="-8" charset="0"/>
              </a:defRPr>
            </a:lvl8pPr>
            <a:lvl9pPr marL="1828800" algn="l" rtl="0" fontAlgn="base">
              <a:spcBef>
                <a:spcPct val="0"/>
              </a:spcBef>
              <a:spcAft>
                <a:spcPct val="0"/>
              </a:spcAft>
              <a:defRPr sz="3200">
                <a:solidFill>
                  <a:srgbClr val="003366"/>
                </a:solidFill>
                <a:latin typeface="Arial" pitchFamily="-8" charset="0"/>
              </a:defRPr>
            </a:lvl9pPr>
          </a:lstStyle>
          <a:p>
            <a:pPr algn="ctr"/>
            <a:r>
              <a:rPr lang="en-GB" kern="0" dirty="0" smtClean="0">
                <a:solidFill>
                  <a:srgbClr val="002060"/>
                </a:solidFill>
                <a:latin typeface="Calibri" panose="020F0502020204030204" pitchFamily="34" charset="0"/>
              </a:rPr>
              <a:t>Reverse Logistics</a:t>
            </a:r>
            <a:endParaRPr lang="en-GB" kern="0" dirty="0">
              <a:solidFill>
                <a:srgbClr val="002060"/>
              </a:solidFill>
              <a:latin typeface="Calibri" panose="020F0502020204030204" pitchFamily="34" charset="0"/>
            </a:endParaRPr>
          </a:p>
        </p:txBody>
      </p:sp>
      <p:sp>
        <p:nvSpPr>
          <p:cNvPr id="112" name="TextBox 111"/>
          <p:cNvSpPr txBox="1"/>
          <p:nvPr/>
        </p:nvSpPr>
        <p:spPr>
          <a:xfrm>
            <a:off x="251520" y="6383069"/>
            <a:ext cx="8640960" cy="646331"/>
          </a:xfrm>
          <a:prstGeom prst="rect">
            <a:avLst/>
          </a:prstGeom>
          <a:noFill/>
        </p:spPr>
        <p:txBody>
          <a:bodyPr wrap="square" rtlCol="0">
            <a:spAutoFit/>
          </a:bodyPr>
          <a:lstStyle/>
          <a:p>
            <a:pPr algn="ctr"/>
            <a:r>
              <a:rPr lang="en-US" dirty="0">
                <a:solidFill>
                  <a:srgbClr val="002060"/>
                </a:solidFill>
                <a:latin typeface="Calibri" panose="020F0502020204030204" pitchFamily="34" charset="0"/>
              </a:rPr>
              <a:t>Overview of recovery process, adapted and modified from </a:t>
            </a:r>
            <a:r>
              <a:rPr lang="en-US" dirty="0" err="1">
                <a:solidFill>
                  <a:srgbClr val="002060"/>
                </a:solidFill>
                <a:latin typeface="Calibri" panose="020F0502020204030204" pitchFamily="34" charset="0"/>
              </a:rPr>
              <a:t>Lebreton</a:t>
            </a:r>
            <a:r>
              <a:rPr lang="en-US" dirty="0">
                <a:solidFill>
                  <a:srgbClr val="002060"/>
                </a:solidFill>
                <a:latin typeface="Calibri" panose="020F0502020204030204" pitchFamily="34" charset="0"/>
              </a:rPr>
              <a:t> (2007)</a:t>
            </a:r>
            <a:endParaRPr lang="en-GB" dirty="0">
              <a:solidFill>
                <a:srgbClr val="002060"/>
              </a:solidFill>
              <a:latin typeface="Calibri" panose="020F0502020204030204" pitchFamily="34" charset="0"/>
            </a:endParaRPr>
          </a:p>
          <a:p>
            <a:endParaRPr lang="en-GB" dirty="0">
              <a:latin typeface="Calibri" panose="020F0502020204030204" pitchFamily="34" charset="0"/>
            </a:endParaRPr>
          </a:p>
        </p:txBody>
      </p:sp>
      <p:grpSp>
        <p:nvGrpSpPr>
          <p:cNvPr id="113" name="Group 112"/>
          <p:cNvGrpSpPr/>
          <p:nvPr/>
        </p:nvGrpSpPr>
        <p:grpSpPr>
          <a:xfrm>
            <a:off x="1331640" y="1793430"/>
            <a:ext cx="5832648" cy="4371874"/>
            <a:chOff x="0" y="0"/>
            <a:chExt cx="5766967" cy="5145333"/>
          </a:xfrm>
        </p:grpSpPr>
        <p:sp>
          <p:nvSpPr>
            <p:cNvPr id="114" name="Rectangle 113"/>
            <p:cNvSpPr/>
            <p:nvPr/>
          </p:nvSpPr>
          <p:spPr>
            <a:xfrm>
              <a:off x="3390900" y="695325"/>
              <a:ext cx="1638682" cy="3428178"/>
            </a:xfrm>
            <a:prstGeom prst="rect">
              <a:avLst/>
            </a:prstGeom>
            <a:solidFill>
              <a:schemeClr val="accent3">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300">
                <a:latin typeface="Calibri" panose="020F0502020204030204" pitchFamily="34" charset="0"/>
              </a:endParaRPr>
            </a:p>
          </p:txBody>
        </p:sp>
        <p:grpSp>
          <p:nvGrpSpPr>
            <p:cNvPr id="115" name="Group 114"/>
            <p:cNvGrpSpPr/>
            <p:nvPr/>
          </p:nvGrpSpPr>
          <p:grpSpPr>
            <a:xfrm>
              <a:off x="0" y="0"/>
              <a:ext cx="5766967" cy="5145333"/>
              <a:chOff x="0" y="0"/>
              <a:chExt cx="5766967" cy="5145333"/>
            </a:xfrm>
          </p:grpSpPr>
          <p:sp>
            <p:nvSpPr>
              <p:cNvPr id="116" name="Rounded Rectangle 115"/>
              <p:cNvSpPr/>
              <p:nvPr/>
            </p:nvSpPr>
            <p:spPr>
              <a:xfrm>
                <a:off x="3498874" y="2218713"/>
                <a:ext cx="1438275" cy="4572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300">
                    <a:solidFill>
                      <a:srgbClr val="002060"/>
                    </a:solidFill>
                    <a:effectLst/>
                    <a:latin typeface="Calibri" panose="020F0502020204030204" pitchFamily="34" charset="0"/>
                    <a:ea typeface="Calibri"/>
                    <a:cs typeface="Arial"/>
                  </a:rPr>
                  <a:t>Disassembly</a:t>
                </a:r>
                <a:endParaRPr lang="en-GB" sz="1300">
                  <a:effectLst/>
                  <a:latin typeface="Calibri" panose="020F0502020204030204" pitchFamily="34" charset="0"/>
                  <a:ea typeface="Calibri"/>
                  <a:cs typeface="Arial"/>
                </a:endParaRPr>
              </a:p>
            </p:txBody>
          </p:sp>
          <p:sp>
            <p:nvSpPr>
              <p:cNvPr id="117" name="Rounded Rectangle 116"/>
              <p:cNvSpPr/>
              <p:nvPr/>
            </p:nvSpPr>
            <p:spPr>
              <a:xfrm>
                <a:off x="3498874" y="2895024"/>
                <a:ext cx="1438275" cy="4572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300">
                    <a:solidFill>
                      <a:srgbClr val="002060"/>
                    </a:solidFill>
                    <a:effectLst/>
                    <a:latin typeface="Calibri" panose="020F0502020204030204" pitchFamily="34" charset="0"/>
                    <a:ea typeface="Calibri"/>
                    <a:cs typeface="Arial"/>
                  </a:rPr>
                  <a:t>Cannibalization</a:t>
                </a:r>
                <a:endParaRPr lang="en-GB" sz="1300">
                  <a:effectLst/>
                  <a:latin typeface="Calibri" panose="020F0502020204030204" pitchFamily="34" charset="0"/>
                  <a:ea typeface="Calibri"/>
                  <a:cs typeface="Arial"/>
                </a:endParaRPr>
              </a:p>
            </p:txBody>
          </p:sp>
          <p:grpSp>
            <p:nvGrpSpPr>
              <p:cNvPr id="118" name="Group 117"/>
              <p:cNvGrpSpPr/>
              <p:nvPr/>
            </p:nvGrpSpPr>
            <p:grpSpPr>
              <a:xfrm>
                <a:off x="0" y="0"/>
                <a:ext cx="5766967" cy="5145333"/>
                <a:chOff x="0" y="0"/>
                <a:chExt cx="5766967" cy="5145333"/>
              </a:xfrm>
            </p:grpSpPr>
            <p:grpSp>
              <p:nvGrpSpPr>
                <p:cNvPr id="119" name="Group 118"/>
                <p:cNvGrpSpPr/>
                <p:nvPr/>
              </p:nvGrpSpPr>
              <p:grpSpPr>
                <a:xfrm>
                  <a:off x="0" y="279495"/>
                  <a:ext cx="1218374" cy="4865838"/>
                  <a:chOff x="0" y="0"/>
                  <a:chExt cx="1218374" cy="4865838"/>
                </a:xfrm>
              </p:grpSpPr>
              <p:sp>
                <p:nvSpPr>
                  <p:cNvPr id="151" name="Rounded Rectangle 150"/>
                  <p:cNvSpPr/>
                  <p:nvPr/>
                </p:nvSpPr>
                <p:spPr>
                  <a:xfrm>
                    <a:off x="0" y="855741"/>
                    <a:ext cx="1171575" cy="600075"/>
                  </a:xfrm>
                  <a:prstGeom prst="roundRect">
                    <a:avLst/>
                  </a:prstGeom>
                  <a:ln>
                    <a:solidFill>
                      <a:srgbClr val="00206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300">
                        <a:solidFill>
                          <a:srgbClr val="002060"/>
                        </a:solidFill>
                        <a:effectLst/>
                        <a:latin typeface="Calibri" panose="020F0502020204030204" pitchFamily="34" charset="0"/>
                        <a:ea typeface="Calibri"/>
                        <a:cs typeface="Arial"/>
                      </a:rPr>
                      <a:t>Final Assembly</a:t>
                    </a:r>
                    <a:endParaRPr lang="en-GB" sz="1300">
                      <a:effectLst/>
                      <a:latin typeface="Calibri" panose="020F0502020204030204" pitchFamily="34" charset="0"/>
                      <a:ea typeface="Calibri"/>
                      <a:cs typeface="Arial"/>
                    </a:endParaRPr>
                  </a:p>
                </p:txBody>
              </p:sp>
              <p:cxnSp>
                <p:nvCxnSpPr>
                  <p:cNvPr id="152" name="Straight Connector 151"/>
                  <p:cNvCxnSpPr/>
                  <p:nvPr/>
                </p:nvCxnSpPr>
                <p:spPr>
                  <a:xfrm flipV="1">
                    <a:off x="590047" y="0"/>
                    <a:ext cx="0" cy="851535"/>
                  </a:xfrm>
                  <a:prstGeom prst="line">
                    <a:avLst/>
                  </a:prstGeom>
                  <a:ln>
                    <a:solidFill>
                      <a:srgbClr val="002060"/>
                    </a:solidFill>
                    <a:prstDash val="dashDot"/>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p:nvPr/>
                </p:nvCxnSpPr>
                <p:spPr>
                  <a:xfrm>
                    <a:off x="583146" y="3451"/>
                    <a:ext cx="586509" cy="0"/>
                  </a:xfrm>
                  <a:prstGeom prst="straightConnector1">
                    <a:avLst/>
                  </a:prstGeom>
                  <a:ln>
                    <a:solidFill>
                      <a:srgbClr val="002060"/>
                    </a:solidFill>
                    <a:prstDash val="dashDot"/>
                    <a:tailEnd type="arrow"/>
                  </a:ln>
                </p:spPr>
                <p:style>
                  <a:lnRef idx="1">
                    <a:schemeClr val="accent1"/>
                  </a:lnRef>
                  <a:fillRef idx="0">
                    <a:schemeClr val="accent1"/>
                  </a:fillRef>
                  <a:effectRef idx="0">
                    <a:schemeClr val="accent1"/>
                  </a:effectRef>
                  <a:fontRef idx="minor">
                    <a:schemeClr val="tx1"/>
                  </a:fontRef>
                </p:style>
              </p:cxnSp>
              <p:grpSp>
                <p:nvGrpSpPr>
                  <p:cNvPr id="154" name="Group 153"/>
                  <p:cNvGrpSpPr/>
                  <p:nvPr/>
                </p:nvGrpSpPr>
                <p:grpSpPr>
                  <a:xfrm>
                    <a:off x="0" y="1452689"/>
                    <a:ext cx="1218374" cy="3413149"/>
                    <a:chOff x="0" y="0"/>
                    <a:chExt cx="1218374" cy="3413149"/>
                  </a:xfrm>
                </p:grpSpPr>
                <p:sp>
                  <p:nvSpPr>
                    <p:cNvPr id="156" name="Rounded Rectangle 155"/>
                    <p:cNvSpPr/>
                    <p:nvPr/>
                  </p:nvSpPr>
                  <p:spPr>
                    <a:xfrm>
                      <a:off x="0" y="496881"/>
                      <a:ext cx="1171575" cy="600075"/>
                    </a:xfrm>
                    <a:prstGeom prst="roundRect">
                      <a:avLst/>
                    </a:prstGeom>
                    <a:ln>
                      <a:solidFill>
                        <a:srgbClr val="00206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300">
                          <a:solidFill>
                            <a:srgbClr val="002060"/>
                          </a:solidFill>
                          <a:effectLst/>
                          <a:latin typeface="Calibri" panose="020F0502020204030204" pitchFamily="34" charset="0"/>
                          <a:ea typeface="Calibri"/>
                          <a:cs typeface="Arial"/>
                        </a:rPr>
                        <a:t>Parts Manufacturing</a:t>
                      </a:r>
                      <a:endParaRPr lang="en-GB" sz="1300">
                        <a:effectLst/>
                        <a:latin typeface="Calibri" panose="020F0502020204030204" pitchFamily="34" charset="0"/>
                        <a:ea typeface="Calibri"/>
                        <a:cs typeface="Arial"/>
                      </a:endParaRPr>
                    </a:p>
                  </p:txBody>
                </p:sp>
                <p:cxnSp>
                  <p:nvCxnSpPr>
                    <p:cNvPr id="157" name="Straight Arrow Connector 156"/>
                    <p:cNvCxnSpPr/>
                    <p:nvPr/>
                  </p:nvCxnSpPr>
                  <p:spPr>
                    <a:xfrm flipV="1">
                      <a:off x="590047" y="0"/>
                      <a:ext cx="0" cy="484505"/>
                    </a:xfrm>
                    <a:prstGeom prst="straightConnector1">
                      <a:avLst/>
                    </a:prstGeom>
                    <a:ln>
                      <a:solidFill>
                        <a:srgbClr val="002060"/>
                      </a:solidFill>
                      <a:prstDash val="dashDot"/>
                      <a:tailEnd type="arrow"/>
                    </a:ln>
                  </p:spPr>
                  <p:style>
                    <a:lnRef idx="1">
                      <a:schemeClr val="accent1"/>
                    </a:lnRef>
                    <a:fillRef idx="0">
                      <a:schemeClr val="accent1"/>
                    </a:fillRef>
                    <a:effectRef idx="0">
                      <a:schemeClr val="accent1"/>
                    </a:effectRef>
                    <a:fontRef idx="minor">
                      <a:schemeClr val="tx1"/>
                    </a:fontRef>
                  </p:style>
                </p:cxnSp>
                <p:grpSp>
                  <p:nvGrpSpPr>
                    <p:cNvPr id="158" name="Group 157"/>
                    <p:cNvGrpSpPr/>
                    <p:nvPr/>
                  </p:nvGrpSpPr>
                  <p:grpSpPr>
                    <a:xfrm>
                      <a:off x="0" y="1097280"/>
                      <a:ext cx="1171575" cy="2315869"/>
                      <a:chOff x="0" y="0"/>
                      <a:chExt cx="1171575" cy="2315869"/>
                    </a:xfrm>
                  </p:grpSpPr>
                  <p:sp>
                    <p:nvSpPr>
                      <p:cNvPr id="160" name="Rounded Rectangle 159"/>
                      <p:cNvSpPr/>
                      <p:nvPr/>
                    </p:nvSpPr>
                    <p:spPr>
                      <a:xfrm>
                        <a:off x="0" y="486529"/>
                        <a:ext cx="1171575" cy="600075"/>
                      </a:xfrm>
                      <a:prstGeom prst="roundRect">
                        <a:avLst/>
                      </a:prstGeom>
                      <a:ln>
                        <a:solidFill>
                          <a:srgbClr val="00206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300">
                            <a:solidFill>
                              <a:srgbClr val="002060"/>
                            </a:solidFill>
                            <a:effectLst/>
                            <a:latin typeface="Calibri" panose="020F0502020204030204" pitchFamily="34" charset="0"/>
                            <a:ea typeface="Calibri"/>
                            <a:cs typeface="Arial"/>
                          </a:rPr>
                          <a:t>Extraction</a:t>
                        </a:r>
                        <a:endParaRPr lang="en-GB" sz="1300">
                          <a:effectLst/>
                          <a:latin typeface="Calibri" panose="020F0502020204030204" pitchFamily="34" charset="0"/>
                          <a:ea typeface="Calibri"/>
                          <a:cs typeface="Arial"/>
                        </a:endParaRPr>
                      </a:p>
                    </p:txBody>
                  </p:sp>
                  <p:sp>
                    <p:nvSpPr>
                      <p:cNvPr id="161" name="Isosceles Triangle 160"/>
                      <p:cNvSpPr/>
                      <p:nvPr/>
                    </p:nvSpPr>
                    <p:spPr>
                      <a:xfrm>
                        <a:off x="103517" y="1487194"/>
                        <a:ext cx="971550" cy="828675"/>
                      </a:xfrm>
                      <a:prstGeom prst="triangle">
                        <a:avLst/>
                      </a:prstGeom>
                      <a:ln>
                        <a:solidFill>
                          <a:srgbClr val="00206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300">
                            <a:solidFill>
                              <a:srgbClr val="002060"/>
                            </a:solidFill>
                            <a:effectLst/>
                            <a:latin typeface="Calibri" panose="020F0502020204030204" pitchFamily="34" charset="0"/>
                            <a:ea typeface="Calibri"/>
                            <a:cs typeface="Arial"/>
                          </a:rPr>
                          <a:t> </a:t>
                        </a:r>
                        <a:endParaRPr lang="en-GB" sz="1300">
                          <a:effectLst/>
                          <a:latin typeface="Calibri" panose="020F0502020204030204" pitchFamily="34" charset="0"/>
                          <a:ea typeface="Calibri"/>
                          <a:cs typeface="Arial"/>
                        </a:endParaRPr>
                      </a:p>
                    </p:txBody>
                  </p:sp>
                  <p:cxnSp>
                    <p:nvCxnSpPr>
                      <p:cNvPr id="162" name="Straight Arrow Connector 161"/>
                      <p:cNvCxnSpPr/>
                      <p:nvPr/>
                    </p:nvCxnSpPr>
                    <p:spPr>
                      <a:xfrm flipV="1">
                        <a:off x="590047" y="0"/>
                        <a:ext cx="1" cy="484603"/>
                      </a:xfrm>
                      <a:prstGeom prst="straightConnector1">
                        <a:avLst/>
                      </a:prstGeom>
                      <a:ln>
                        <a:solidFill>
                          <a:srgbClr val="002060"/>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flipV="1">
                        <a:off x="590047" y="1086928"/>
                        <a:ext cx="0" cy="399415"/>
                      </a:xfrm>
                      <a:prstGeom prst="straightConnector1">
                        <a:avLst/>
                      </a:prstGeom>
                      <a:ln>
                        <a:solidFill>
                          <a:srgbClr val="002060"/>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164" name="Text Box 34"/>
                      <p:cNvSpPr txBox="1"/>
                      <p:nvPr/>
                    </p:nvSpPr>
                    <p:spPr>
                      <a:xfrm>
                        <a:off x="144014" y="1966355"/>
                        <a:ext cx="902477" cy="26670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300" dirty="0" smtClean="0">
                            <a:solidFill>
                              <a:srgbClr val="002060"/>
                            </a:solidFill>
                            <a:effectLst/>
                            <a:latin typeface="Calibri" panose="020F0502020204030204" pitchFamily="34" charset="0"/>
                            <a:ea typeface="Calibri"/>
                            <a:cs typeface="Arial"/>
                          </a:rPr>
                          <a:t>Resource</a:t>
                        </a:r>
                        <a:endParaRPr lang="en-GB" sz="1300" dirty="0">
                          <a:effectLst/>
                          <a:latin typeface="Calibri" panose="020F0502020204030204" pitchFamily="34" charset="0"/>
                          <a:ea typeface="Calibri"/>
                          <a:cs typeface="Arial"/>
                        </a:endParaRPr>
                      </a:p>
                    </p:txBody>
                  </p:sp>
                  <p:sp>
                    <p:nvSpPr>
                      <p:cNvPr id="165" name="Text Box 37"/>
                      <p:cNvSpPr txBox="1"/>
                      <p:nvPr/>
                    </p:nvSpPr>
                    <p:spPr>
                      <a:xfrm>
                        <a:off x="95819" y="123897"/>
                        <a:ext cx="971550" cy="36227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300" dirty="0">
                            <a:solidFill>
                              <a:srgbClr val="002060"/>
                            </a:solidFill>
                            <a:effectLst/>
                            <a:latin typeface="Calibri" panose="020F0502020204030204" pitchFamily="34" charset="0"/>
                            <a:ea typeface="Calibri"/>
                            <a:cs typeface="Arial"/>
                          </a:rPr>
                          <a:t>Materials</a:t>
                        </a:r>
                        <a:endParaRPr lang="en-GB" sz="1300" dirty="0">
                          <a:effectLst/>
                          <a:latin typeface="Calibri" panose="020F0502020204030204" pitchFamily="34" charset="0"/>
                          <a:ea typeface="Calibri"/>
                          <a:cs typeface="Arial"/>
                        </a:endParaRPr>
                      </a:p>
                    </p:txBody>
                  </p:sp>
                </p:grpSp>
                <p:sp>
                  <p:nvSpPr>
                    <p:cNvPr id="159" name="Text Box 38"/>
                    <p:cNvSpPr txBox="1"/>
                    <p:nvPr/>
                  </p:nvSpPr>
                  <p:spPr>
                    <a:xfrm>
                      <a:off x="37274" y="108518"/>
                      <a:ext cx="1181100" cy="28575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300" dirty="0">
                          <a:solidFill>
                            <a:srgbClr val="002060"/>
                          </a:solidFill>
                          <a:effectLst/>
                          <a:latin typeface="Calibri" panose="020F0502020204030204" pitchFamily="34" charset="0"/>
                          <a:ea typeface="Calibri"/>
                          <a:cs typeface="Arial"/>
                        </a:rPr>
                        <a:t>Components</a:t>
                      </a:r>
                      <a:endParaRPr lang="en-GB" sz="1300" dirty="0">
                        <a:effectLst/>
                        <a:latin typeface="Calibri" panose="020F0502020204030204" pitchFamily="34" charset="0"/>
                        <a:ea typeface="Calibri"/>
                        <a:cs typeface="Arial"/>
                      </a:endParaRPr>
                    </a:p>
                  </p:txBody>
                </p:sp>
              </p:grpSp>
              <p:sp>
                <p:nvSpPr>
                  <p:cNvPr id="155" name="Text Box 39"/>
                  <p:cNvSpPr txBox="1"/>
                  <p:nvPr/>
                </p:nvSpPr>
                <p:spPr>
                  <a:xfrm>
                    <a:off x="149436" y="169077"/>
                    <a:ext cx="838200" cy="45720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300" dirty="0">
                        <a:solidFill>
                          <a:srgbClr val="002060"/>
                        </a:solidFill>
                        <a:effectLst/>
                        <a:latin typeface="Calibri" panose="020F0502020204030204" pitchFamily="34" charset="0"/>
                        <a:ea typeface="Calibri"/>
                        <a:cs typeface="Arial"/>
                      </a:rPr>
                      <a:t>Final products</a:t>
                    </a:r>
                    <a:endParaRPr lang="en-GB" sz="1300" dirty="0">
                      <a:effectLst/>
                      <a:latin typeface="Calibri" panose="020F0502020204030204" pitchFamily="34" charset="0"/>
                      <a:ea typeface="Calibri"/>
                      <a:cs typeface="Arial"/>
                    </a:endParaRPr>
                  </a:p>
                </p:txBody>
              </p:sp>
            </p:grpSp>
            <p:grpSp>
              <p:nvGrpSpPr>
                <p:cNvPr id="120" name="Group 119"/>
                <p:cNvGrpSpPr/>
                <p:nvPr/>
              </p:nvGrpSpPr>
              <p:grpSpPr>
                <a:xfrm>
                  <a:off x="1169742" y="0"/>
                  <a:ext cx="4597225" cy="5145333"/>
                  <a:chOff x="0" y="0"/>
                  <a:chExt cx="4597225" cy="5145333"/>
                </a:xfrm>
              </p:grpSpPr>
              <p:sp>
                <p:nvSpPr>
                  <p:cNvPr id="121" name="Rounded Rectangle 120"/>
                  <p:cNvSpPr/>
                  <p:nvPr/>
                </p:nvSpPr>
                <p:spPr>
                  <a:xfrm>
                    <a:off x="2325681" y="1514798"/>
                    <a:ext cx="1438275" cy="4572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300">
                        <a:solidFill>
                          <a:srgbClr val="002060"/>
                        </a:solidFill>
                        <a:effectLst/>
                        <a:latin typeface="Calibri" panose="020F0502020204030204" pitchFamily="34" charset="0"/>
                        <a:ea typeface="Calibri"/>
                        <a:cs typeface="Arial"/>
                      </a:rPr>
                      <a:t>Selection</a:t>
                    </a:r>
                    <a:endParaRPr lang="en-GB" sz="1300">
                      <a:effectLst/>
                      <a:latin typeface="Calibri" panose="020F0502020204030204" pitchFamily="34" charset="0"/>
                      <a:ea typeface="Calibri"/>
                      <a:cs typeface="Arial"/>
                    </a:endParaRPr>
                  </a:p>
                </p:txBody>
              </p:sp>
              <p:cxnSp>
                <p:nvCxnSpPr>
                  <p:cNvPr id="122" name="Straight Arrow Connector 121"/>
                  <p:cNvCxnSpPr/>
                  <p:nvPr/>
                </p:nvCxnSpPr>
                <p:spPr>
                  <a:xfrm>
                    <a:off x="3046850" y="234638"/>
                    <a:ext cx="0" cy="558800"/>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H="1">
                    <a:off x="2173856" y="234638"/>
                    <a:ext cx="875665"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3050300" y="1249104"/>
                    <a:ext cx="0" cy="265430"/>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a:off x="2546518" y="1973723"/>
                    <a:ext cx="0" cy="246380"/>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3050300" y="1973723"/>
                    <a:ext cx="0" cy="24638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3605841" y="1973723"/>
                    <a:ext cx="0" cy="24638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flipH="1" flipV="1">
                    <a:off x="0" y="1397479"/>
                    <a:ext cx="2324735" cy="1040130"/>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3771468" y="3122762"/>
                    <a:ext cx="21971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V="1">
                    <a:off x="3992305" y="51758"/>
                    <a:ext cx="0" cy="3070225"/>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flipH="1">
                    <a:off x="2170406" y="51758"/>
                    <a:ext cx="1819910" cy="0"/>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32" name="Text Box 40"/>
                  <p:cNvSpPr txBox="1"/>
                  <p:nvPr/>
                </p:nvSpPr>
                <p:spPr>
                  <a:xfrm>
                    <a:off x="2414121" y="249786"/>
                    <a:ext cx="1208405" cy="4910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300" dirty="0">
                        <a:solidFill>
                          <a:srgbClr val="002060"/>
                        </a:solidFill>
                        <a:effectLst/>
                        <a:latin typeface="Calibri" panose="020F0502020204030204" pitchFamily="34" charset="0"/>
                        <a:ea typeface="Calibri"/>
                        <a:cs typeface="Arial"/>
                      </a:rPr>
                      <a:t>Used products</a:t>
                    </a:r>
                    <a:endParaRPr lang="en-GB" sz="1300" dirty="0">
                      <a:effectLst/>
                      <a:latin typeface="Calibri" panose="020F0502020204030204" pitchFamily="34" charset="0"/>
                      <a:ea typeface="Calibri"/>
                      <a:cs typeface="Arial"/>
                    </a:endParaRPr>
                  </a:p>
                </p:txBody>
              </p:sp>
              <p:cxnSp>
                <p:nvCxnSpPr>
                  <p:cNvPr id="133" name="Straight Arrow Connector 132"/>
                  <p:cNvCxnSpPr>
                    <a:stCxn id="121" idx="1"/>
                  </p:cNvCxnSpPr>
                  <p:nvPr/>
                </p:nvCxnSpPr>
                <p:spPr>
                  <a:xfrm flipH="1" flipV="1">
                    <a:off x="1076576" y="655608"/>
                    <a:ext cx="1249106" cy="1087791"/>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34" name="Text Box 42"/>
                  <p:cNvSpPr txBox="1"/>
                  <p:nvPr/>
                </p:nvSpPr>
                <p:spPr>
                  <a:xfrm>
                    <a:off x="970588" y="1203983"/>
                    <a:ext cx="754577" cy="53132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300" dirty="0">
                        <a:solidFill>
                          <a:srgbClr val="002060"/>
                        </a:solidFill>
                        <a:effectLst/>
                        <a:latin typeface="Calibri" panose="020F0502020204030204" pitchFamily="34" charset="0"/>
                        <a:ea typeface="Calibri"/>
                        <a:cs typeface="Arial"/>
                      </a:rPr>
                      <a:t>Reuse/ Repair</a:t>
                    </a:r>
                    <a:endParaRPr lang="en-GB" sz="1300" dirty="0">
                      <a:effectLst/>
                      <a:latin typeface="Calibri" panose="020F0502020204030204" pitchFamily="34" charset="0"/>
                      <a:ea typeface="Calibri"/>
                      <a:cs typeface="Arial"/>
                    </a:endParaRPr>
                  </a:p>
                </p:txBody>
              </p:sp>
              <p:sp>
                <p:nvSpPr>
                  <p:cNvPr id="135" name="Text Box 43"/>
                  <p:cNvSpPr txBox="1"/>
                  <p:nvPr/>
                </p:nvSpPr>
                <p:spPr>
                  <a:xfrm>
                    <a:off x="779655" y="2125548"/>
                    <a:ext cx="1182254" cy="32176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300">
                        <a:solidFill>
                          <a:srgbClr val="002060"/>
                        </a:solidFill>
                        <a:effectLst/>
                        <a:latin typeface="Calibri" panose="020F0502020204030204" pitchFamily="34" charset="0"/>
                        <a:ea typeface="Calibri"/>
                        <a:cs typeface="Arial"/>
                      </a:rPr>
                      <a:t>Refurbishing</a:t>
                    </a:r>
                    <a:endParaRPr lang="en-GB" sz="1300">
                      <a:effectLst/>
                      <a:latin typeface="Calibri" panose="020F0502020204030204" pitchFamily="34" charset="0"/>
                      <a:ea typeface="Calibri"/>
                      <a:cs typeface="Arial"/>
                    </a:endParaRPr>
                  </a:p>
                </p:txBody>
              </p:sp>
              <p:grpSp>
                <p:nvGrpSpPr>
                  <p:cNvPr id="136" name="Group 135"/>
                  <p:cNvGrpSpPr/>
                  <p:nvPr/>
                </p:nvGrpSpPr>
                <p:grpSpPr>
                  <a:xfrm>
                    <a:off x="10351" y="2498209"/>
                    <a:ext cx="3757056" cy="2647124"/>
                    <a:chOff x="0" y="0"/>
                    <a:chExt cx="3757056" cy="2647124"/>
                  </a:xfrm>
                </p:grpSpPr>
                <p:cxnSp>
                  <p:nvCxnSpPr>
                    <p:cNvPr id="140" name="Straight Arrow Connector 139"/>
                    <p:cNvCxnSpPr/>
                    <p:nvPr/>
                  </p:nvCxnSpPr>
                  <p:spPr>
                    <a:xfrm>
                      <a:off x="3039949" y="179430"/>
                      <a:ext cx="1905" cy="219075"/>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3595490" y="179430"/>
                      <a:ext cx="0" cy="219075"/>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nvGrpSpPr>
                    <p:cNvPr id="142" name="Group 141"/>
                    <p:cNvGrpSpPr/>
                    <p:nvPr/>
                  </p:nvGrpSpPr>
                  <p:grpSpPr>
                    <a:xfrm>
                      <a:off x="0" y="0"/>
                      <a:ext cx="3757056" cy="2647124"/>
                      <a:chOff x="0" y="0"/>
                      <a:chExt cx="3757056" cy="2647124"/>
                    </a:xfrm>
                  </p:grpSpPr>
                  <p:sp>
                    <p:nvSpPr>
                      <p:cNvPr id="143" name="Rounded Rectangle 142"/>
                      <p:cNvSpPr/>
                      <p:nvPr/>
                    </p:nvSpPr>
                    <p:spPr>
                      <a:xfrm>
                        <a:off x="2318781" y="1083478"/>
                        <a:ext cx="1438275" cy="4572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300">
                            <a:solidFill>
                              <a:srgbClr val="002060"/>
                            </a:solidFill>
                            <a:effectLst/>
                            <a:latin typeface="Calibri" panose="020F0502020204030204" pitchFamily="34" charset="0"/>
                            <a:ea typeface="Calibri"/>
                            <a:cs typeface="Arial"/>
                          </a:rPr>
                          <a:t>Mechanical Processing</a:t>
                        </a:r>
                        <a:endParaRPr lang="en-GB" sz="1300">
                          <a:effectLst/>
                          <a:latin typeface="Calibri" panose="020F0502020204030204" pitchFamily="34" charset="0"/>
                          <a:ea typeface="Calibri"/>
                          <a:cs typeface="Arial"/>
                        </a:endParaRPr>
                      </a:p>
                    </p:txBody>
                  </p:sp>
                  <p:cxnSp>
                    <p:nvCxnSpPr>
                      <p:cNvPr id="144" name="Straight Arrow Connector 143"/>
                      <p:cNvCxnSpPr/>
                      <p:nvPr/>
                    </p:nvCxnSpPr>
                    <p:spPr>
                      <a:xfrm>
                        <a:off x="3595490" y="855741"/>
                        <a:ext cx="0" cy="226695"/>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p:nvPr/>
                    </p:nvCxnSpPr>
                    <p:spPr>
                      <a:xfrm flipH="1" flipV="1">
                        <a:off x="0" y="0"/>
                        <a:ext cx="2315845" cy="1314450"/>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nvGrpSpPr>
                      <p:cNvPr id="146" name="Group 145"/>
                      <p:cNvGrpSpPr/>
                      <p:nvPr/>
                    </p:nvGrpSpPr>
                    <p:grpSpPr>
                      <a:xfrm>
                        <a:off x="2553419" y="1538953"/>
                        <a:ext cx="971550" cy="1108171"/>
                        <a:chOff x="0" y="0"/>
                        <a:chExt cx="971550" cy="1108171"/>
                      </a:xfrm>
                    </p:grpSpPr>
                    <p:sp>
                      <p:nvSpPr>
                        <p:cNvPr id="148" name="Isosceles Triangle 147"/>
                        <p:cNvSpPr/>
                        <p:nvPr/>
                      </p:nvSpPr>
                      <p:spPr>
                        <a:xfrm rot="10800000">
                          <a:off x="0" y="279496"/>
                          <a:ext cx="971550" cy="828675"/>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300">
                              <a:solidFill>
                                <a:srgbClr val="002060"/>
                              </a:solidFill>
                              <a:effectLst/>
                              <a:latin typeface="Calibri" panose="020F0502020204030204" pitchFamily="34" charset="0"/>
                              <a:ea typeface="Calibri"/>
                              <a:cs typeface="Arial"/>
                            </a:rPr>
                            <a:t> </a:t>
                          </a:r>
                          <a:endParaRPr lang="en-GB" sz="1300">
                            <a:effectLst/>
                            <a:latin typeface="Calibri" panose="020F0502020204030204" pitchFamily="34" charset="0"/>
                            <a:ea typeface="Calibri"/>
                            <a:cs typeface="Arial"/>
                          </a:endParaRPr>
                        </a:p>
                      </p:txBody>
                    </p:sp>
                    <p:cxnSp>
                      <p:nvCxnSpPr>
                        <p:cNvPr id="149" name="Straight Arrow Connector 148"/>
                        <p:cNvCxnSpPr/>
                        <p:nvPr/>
                      </p:nvCxnSpPr>
                      <p:spPr>
                        <a:xfrm>
                          <a:off x="486530" y="0"/>
                          <a:ext cx="0" cy="276860"/>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50" name="Text Box 35"/>
                        <p:cNvSpPr txBox="1"/>
                        <p:nvPr/>
                      </p:nvSpPr>
                      <p:spPr>
                        <a:xfrm>
                          <a:off x="0" y="355516"/>
                          <a:ext cx="971550"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300">
                              <a:solidFill>
                                <a:srgbClr val="002060"/>
                              </a:solidFill>
                              <a:effectLst/>
                              <a:latin typeface="Calibri" panose="020F0502020204030204" pitchFamily="34" charset="0"/>
                              <a:ea typeface="Calibri"/>
                              <a:cs typeface="Arial"/>
                            </a:rPr>
                            <a:t>Disposal</a:t>
                          </a:r>
                          <a:endParaRPr lang="en-GB" sz="1300">
                            <a:effectLst/>
                            <a:latin typeface="Calibri" panose="020F0502020204030204" pitchFamily="34" charset="0"/>
                            <a:ea typeface="Calibri"/>
                            <a:cs typeface="Arial"/>
                          </a:endParaRPr>
                        </a:p>
                      </p:txBody>
                    </p:sp>
                  </p:grpSp>
                  <p:sp>
                    <p:nvSpPr>
                      <p:cNvPr id="147" name="Text Box 44"/>
                      <p:cNvSpPr txBox="1"/>
                      <p:nvPr/>
                    </p:nvSpPr>
                    <p:spPr>
                      <a:xfrm>
                        <a:off x="606855" y="1080027"/>
                        <a:ext cx="1536807" cy="45892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300">
                            <a:solidFill>
                              <a:srgbClr val="002060"/>
                            </a:solidFill>
                            <a:effectLst/>
                            <a:latin typeface="Calibri" panose="020F0502020204030204" pitchFamily="34" charset="0"/>
                            <a:ea typeface="Calibri"/>
                            <a:cs typeface="Arial"/>
                          </a:rPr>
                          <a:t>Remanufacturing</a:t>
                        </a:r>
                        <a:endParaRPr lang="en-GB" sz="1300">
                          <a:effectLst/>
                          <a:latin typeface="Calibri" panose="020F0502020204030204" pitchFamily="34" charset="0"/>
                          <a:ea typeface="Calibri"/>
                          <a:cs typeface="Arial"/>
                        </a:endParaRPr>
                      </a:p>
                    </p:txBody>
                  </p:sp>
                </p:grpSp>
              </p:grpSp>
              <p:sp>
                <p:nvSpPr>
                  <p:cNvPr id="137" name="Text Box 45"/>
                  <p:cNvSpPr txBox="1"/>
                  <p:nvPr/>
                </p:nvSpPr>
                <p:spPr>
                  <a:xfrm>
                    <a:off x="3876709" y="234612"/>
                    <a:ext cx="720516" cy="55548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300" dirty="0">
                        <a:solidFill>
                          <a:srgbClr val="002060"/>
                        </a:solidFill>
                        <a:effectLst/>
                        <a:latin typeface="Calibri" panose="020F0502020204030204" pitchFamily="34" charset="0"/>
                        <a:ea typeface="Calibri"/>
                        <a:cs typeface="Arial"/>
                      </a:rPr>
                      <a:t>Spare parts</a:t>
                    </a:r>
                    <a:endParaRPr lang="en-GB" sz="1300" dirty="0">
                      <a:effectLst/>
                      <a:latin typeface="Calibri" panose="020F0502020204030204" pitchFamily="34" charset="0"/>
                      <a:ea typeface="Calibri"/>
                      <a:cs typeface="Arial"/>
                    </a:endParaRPr>
                  </a:p>
                </p:txBody>
              </p:sp>
              <p:sp>
                <p:nvSpPr>
                  <p:cNvPr id="138" name="Rounded Rectangle 137"/>
                  <p:cNvSpPr/>
                  <p:nvPr/>
                </p:nvSpPr>
                <p:spPr>
                  <a:xfrm>
                    <a:off x="3450" y="0"/>
                    <a:ext cx="2171700" cy="638175"/>
                  </a:xfrm>
                  <a:prstGeom prst="roundRect">
                    <a:avLst/>
                  </a:prstGeom>
                  <a:ln>
                    <a:solidFill>
                      <a:srgbClr val="00206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300" dirty="0">
                        <a:solidFill>
                          <a:srgbClr val="002060"/>
                        </a:solidFill>
                        <a:effectLst/>
                        <a:latin typeface="Calibri" panose="020F0502020204030204" pitchFamily="34" charset="0"/>
                        <a:ea typeface="Calibri"/>
                        <a:cs typeface="Arial"/>
                      </a:rPr>
                      <a:t>Utilization/ Customer</a:t>
                    </a:r>
                    <a:endParaRPr lang="en-GB" sz="1300" dirty="0">
                      <a:effectLst/>
                      <a:latin typeface="Calibri" panose="020F0502020204030204" pitchFamily="34" charset="0"/>
                      <a:ea typeface="Calibri"/>
                      <a:cs typeface="Arial"/>
                    </a:endParaRPr>
                  </a:p>
                </p:txBody>
              </p:sp>
              <p:sp>
                <p:nvSpPr>
                  <p:cNvPr id="139" name="Rounded Rectangle 138"/>
                  <p:cNvSpPr/>
                  <p:nvPr/>
                </p:nvSpPr>
                <p:spPr>
                  <a:xfrm>
                    <a:off x="2329132" y="790179"/>
                    <a:ext cx="1438275" cy="4572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300">
                        <a:solidFill>
                          <a:srgbClr val="002060"/>
                        </a:solidFill>
                        <a:effectLst/>
                        <a:latin typeface="Calibri" panose="020F0502020204030204" pitchFamily="34" charset="0"/>
                        <a:ea typeface="Calibri"/>
                        <a:cs typeface="Arial"/>
                      </a:rPr>
                      <a:t>Acquisition</a:t>
                    </a:r>
                    <a:endParaRPr lang="en-GB" sz="1300">
                      <a:effectLst/>
                      <a:latin typeface="Calibri" panose="020F0502020204030204" pitchFamily="34" charset="0"/>
                      <a:ea typeface="Calibri"/>
                      <a:cs typeface="Arial"/>
                    </a:endParaRPr>
                  </a:p>
                </p:txBody>
              </p:sp>
            </p:grpSp>
          </p:grpSp>
        </p:grpSp>
      </p:grpSp>
    </p:spTree>
    <p:extLst>
      <p:ext uri="{BB962C8B-B14F-4D97-AF65-F5344CB8AC3E}">
        <p14:creationId xmlns="" xmlns:p14="http://schemas.microsoft.com/office/powerpoint/2010/main" val="755882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9815E6D-9063-472B-B30D-0F7EDF8CCE54}" type="slidenum">
              <a:rPr lang="en-US" smtClean="0">
                <a:solidFill>
                  <a:srgbClr val="808080"/>
                </a:solidFill>
              </a:rPr>
              <a:pPr>
                <a:defRPr/>
              </a:pPr>
              <a:t>5</a:t>
            </a:fld>
            <a:endParaRPr lang="en-US">
              <a:solidFill>
                <a:srgbClr val="808080"/>
              </a:solidFill>
            </a:endParaRPr>
          </a:p>
        </p:txBody>
      </p:sp>
      <p:graphicFrame>
        <p:nvGraphicFramePr>
          <p:cNvPr id="4" name="Content Placeholder 3"/>
          <p:cNvGraphicFramePr>
            <a:graphicFrameLocks/>
          </p:cNvGraphicFramePr>
          <p:nvPr>
            <p:extLst>
              <p:ext uri="{D42A27DB-BD31-4B8C-83A1-F6EECF244321}">
                <p14:modId xmlns="" xmlns:p14="http://schemas.microsoft.com/office/powerpoint/2010/main" val="1926086437"/>
              </p:ext>
            </p:extLst>
          </p:nvPr>
        </p:nvGraphicFramePr>
        <p:xfrm>
          <a:off x="242895" y="1067595"/>
          <a:ext cx="8640961" cy="5242944"/>
        </p:xfrm>
        <a:graphic>
          <a:graphicData uri="http://schemas.openxmlformats.org/drawingml/2006/table">
            <a:tbl>
              <a:tblPr firstRow="1" firstCol="1" bandRow="1">
                <a:tableStyleId>{0E3FDE45-AF77-4B5C-9715-49D594BDF05E}</a:tableStyleId>
              </a:tblPr>
              <a:tblGrid>
                <a:gridCol w="235663"/>
                <a:gridCol w="2107648"/>
                <a:gridCol w="1025199"/>
                <a:gridCol w="5272451"/>
              </a:tblGrid>
              <a:tr h="307442">
                <a:tc>
                  <a:txBody>
                    <a:bodyPr/>
                    <a:lstStyle/>
                    <a:p>
                      <a:pPr algn="l">
                        <a:lnSpc>
                          <a:spcPct val="150000"/>
                        </a:lnSpc>
                        <a:spcAft>
                          <a:spcPts val="0"/>
                        </a:spcAft>
                      </a:pPr>
                      <a:r>
                        <a:rPr lang="en-GB" sz="1600" dirty="0">
                          <a:effectLst/>
                          <a:latin typeface="Calibri" panose="020F0502020204030204" pitchFamily="34" charset="0"/>
                        </a:rPr>
                        <a:t> </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ctr">
                        <a:lnSpc>
                          <a:spcPct val="150000"/>
                        </a:lnSpc>
                        <a:spcAft>
                          <a:spcPts val="0"/>
                        </a:spcAft>
                      </a:pPr>
                      <a:r>
                        <a:rPr lang="en-GB" sz="1600" dirty="0">
                          <a:effectLst/>
                          <a:latin typeface="Calibri" panose="020F0502020204030204" pitchFamily="34" charset="0"/>
                        </a:rPr>
                        <a:t>Authors</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ctr">
                        <a:lnSpc>
                          <a:spcPct val="150000"/>
                        </a:lnSpc>
                        <a:spcAft>
                          <a:spcPts val="0"/>
                        </a:spcAft>
                      </a:pPr>
                      <a:r>
                        <a:rPr lang="en-GB" sz="1600" dirty="0">
                          <a:effectLst/>
                          <a:latin typeface="Calibri" panose="020F0502020204030204" pitchFamily="34" charset="0"/>
                        </a:rPr>
                        <a:t>Topic</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ctr">
                        <a:lnSpc>
                          <a:spcPct val="150000"/>
                        </a:lnSpc>
                        <a:spcAft>
                          <a:spcPts val="0"/>
                        </a:spcAft>
                      </a:pPr>
                      <a:r>
                        <a:rPr lang="en-GB" sz="1600" dirty="0">
                          <a:effectLst/>
                          <a:latin typeface="Calibri" panose="020F0502020204030204" pitchFamily="34" charset="0"/>
                        </a:rPr>
                        <a:t>Research gap</a:t>
                      </a:r>
                      <a:endParaRPr lang="en-GB" sz="1600" dirty="0">
                        <a:effectLst/>
                        <a:latin typeface="Calibri" panose="020F0502020204030204" pitchFamily="34" charset="0"/>
                        <a:ea typeface="Calibri"/>
                        <a:cs typeface="Times New Roman"/>
                      </a:endParaRPr>
                    </a:p>
                  </a:txBody>
                  <a:tcPr marL="7184" marR="7184" marT="0" marB="0" anchor="ctr"/>
                </a:tc>
              </a:tr>
              <a:tr h="650368">
                <a:tc>
                  <a:txBody>
                    <a:bodyPr/>
                    <a:lstStyle/>
                    <a:p>
                      <a:pPr algn="l">
                        <a:lnSpc>
                          <a:spcPct val="150000"/>
                        </a:lnSpc>
                        <a:spcAft>
                          <a:spcPts val="0"/>
                        </a:spcAft>
                      </a:pPr>
                      <a:r>
                        <a:rPr lang="en-GB" sz="1600">
                          <a:effectLst/>
                          <a:latin typeface="Calibri" panose="020F0502020204030204" pitchFamily="34" charset="0"/>
                        </a:rPr>
                        <a:t>1</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err="1">
                          <a:effectLst/>
                          <a:latin typeface="Calibri" panose="020F0502020204030204" pitchFamily="34" charset="0"/>
                        </a:rPr>
                        <a:t>Salema</a:t>
                      </a:r>
                      <a:r>
                        <a:rPr lang="en-GB" sz="1600" dirty="0">
                          <a:effectLst/>
                          <a:latin typeface="Calibri" panose="020F0502020204030204" pitchFamily="34" charset="0"/>
                        </a:rPr>
                        <a:t> et al., (2005)</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a:effectLst/>
                          <a:latin typeface="Calibri" panose="020F0502020204030204" pitchFamily="34" charset="0"/>
                        </a:rPr>
                        <a:t>LO</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a:effectLst/>
                          <a:latin typeface="Calibri" panose="020F0502020204030204" pitchFamily="34" charset="0"/>
                        </a:rPr>
                        <a:t>Unlimited capacity considered</a:t>
                      </a:r>
                      <a:endParaRPr lang="en-GB" sz="1600" dirty="0">
                        <a:effectLst/>
                        <a:latin typeface="Calibri" panose="020F0502020204030204" pitchFamily="34" charset="0"/>
                        <a:ea typeface="Calibri"/>
                        <a:cs typeface="Times New Roman"/>
                      </a:endParaRPr>
                    </a:p>
                  </a:txBody>
                  <a:tcPr marL="7184" marR="7184" marT="0" marB="0" anchor="ctr"/>
                </a:tc>
              </a:tr>
              <a:tr h="650368">
                <a:tc>
                  <a:txBody>
                    <a:bodyPr/>
                    <a:lstStyle/>
                    <a:p>
                      <a:pPr algn="l">
                        <a:lnSpc>
                          <a:spcPct val="150000"/>
                        </a:lnSpc>
                        <a:spcAft>
                          <a:spcPts val="0"/>
                        </a:spcAft>
                      </a:pPr>
                      <a:r>
                        <a:rPr lang="en-GB" sz="1600">
                          <a:effectLst/>
                          <a:latin typeface="Calibri" panose="020F0502020204030204" pitchFamily="34" charset="0"/>
                        </a:rPr>
                        <a:t>2</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a:effectLst/>
                          <a:latin typeface="Calibri" panose="020F0502020204030204" pitchFamily="34" charset="0"/>
                        </a:rPr>
                        <a:t>Freitas et al., (2014)</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smtClean="0">
                          <a:effectLst/>
                          <a:latin typeface="Calibri" panose="020F0502020204030204" pitchFamily="34" charset="0"/>
                        </a:rPr>
                        <a:t>RL, VRP</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a:effectLst/>
                          <a:latin typeface="Calibri" panose="020F0502020204030204" pitchFamily="34" charset="0"/>
                        </a:rPr>
                        <a:t>Lack of proper variable </a:t>
                      </a:r>
                      <a:r>
                        <a:rPr lang="en-GB" sz="1600" dirty="0" smtClean="0">
                          <a:effectLst/>
                          <a:latin typeface="Calibri" panose="020F0502020204030204" pitchFamily="34" charset="0"/>
                        </a:rPr>
                        <a:t>definition, Only </a:t>
                      </a:r>
                      <a:r>
                        <a:rPr lang="en-GB" sz="1600" dirty="0">
                          <a:effectLst/>
                          <a:latin typeface="Calibri" panose="020F0502020204030204" pitchFamily="34" charset="0"/>
                        </a:rPr>
                        <a:t>cost of opening facility is considered</a:t>
                      </a:r>
                      <a:endParaRPr lang="en-GB" sz="1600" dirty="0">
                        <a:effectLst/>
                        <a:latin typeface="Calibri" panose="020F0502020204030204" pitchFamily="34" charset="0"/>
                        <a:ea typeface="Calibri"/>
                        <a:cs typeface="Times New Roman"/>
                      </a:endParaRPr>
                    </a:p>
                  </a:txBody>
                  <a:tcPr marL="7184" marR="7184" marT="0" marB="0" anchor="ctr"/>
                </a:tc>
              </a:tr>
              <a:tr h="650368">
                <a:tc>
                  <a:txBody>
                    <a:bodyPr/>
                    <a:lstStyle/>
                    <a:p>
                      <a:pPr algn="l">
                        <a:lnSpc>
                          <a:spcPct val="150000"/>
                        </a:lnSpc>
                        <a:spcAft>
                          <a:spcPts val="0"/>
                        </a:spcAft>
                      </a:pPr>
                      <a:r>
                        <a:rPr lang="en-GB" sz="1600">
                          <a:effectLst/>
                          <a:latin typeface="Calibri" panose="020F0502020204030204" pitchFamily="34" charset="0"/>
                        </a:rPr>
                        <a:t>3</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err="1">
                          <a:effectLst/>
                          <a:latin typeface="Calibri" panose="020F0502020204030204" pitchFamily="34" charset="0"/>
                        </a:rPr>
                        <a:t>Ayvaz</a:t>
                      </a:r>
                      <a:r>
                        <a:rPr lang="en-GB" sz="1600" dirty="0">
                          <a:effectLst/>
                          <a:latin typeface="Calibri" panose="020F0502020204030204" pitchFamily="34" charset="0"/>
                        </a:rPr>
                        <a:t> and </a:t>
                      </a:r>
                      <a:r>
                        <a:rPr lang="en-GB" sz="1600" dirty="0" err="1">
                          <a:effectLst/>
                          <a:latin typeface="Calibri" panose="020F0502020204030204" pitchFamily="34" charset="0"/>
                        </a:rPr>
                        <a:t>Bolat</a:t>
                      </a:r>
                      <a:r>
                        <a:rPr lang="en-GB" sz="1600" dirty="0">
                          <a:effectLst/>
                          <a:latin typeface="Calibri" panose="020F0502020204030204" pitchFamily="34" charset="0"/>
                        </a:rPr>
                        <a:t>, (2014)</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smtClean="0">
                          <a:effectLst/>
                          <a:latin typeface="Calibri" panose="020F0502020204030204" pitchFamily="34" charset="0"/>
                        </a:rPr>
                        <a:t>RL, LO</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a:effectLst/>
                          <a:latin typeface="Calibri" panose="020F0502020204030204" pitchFamily="34" charset="0"/>
                        </a:rPr>
                        <a:t>Capacity constraints not </a:t>
                      </a:r>
                      <a:r>
                        <a:rPr lang="en-GB" sz="1600" dirty="0" smtClean="0">
                          <a:effectLst/>
                          <a:latin typeface="Calibri" panose="020F0502020204030204" pitchFamily="34" charset="0"/>
                        </a:rPr>
                        <a:t>considered, Transportation </a:t>
                      </a:r>
                      <a:r>
                        <a:rPr lang="en-GB" sz="1600" dirty="0">
                          <a:effectLst/>
                          <a:latin typeface="Calibri" panose="020F0502020204030204" pitchFamily="34" charset="0"/>
                        </a:rPr>
                        <a:t>costs are fixed and same everywhere</a:t>
                      </a:r>
                      <a:endParaRPr lang="en-GB" sz="1600" dirty="0">
                        <a:effectLst/>
                        <a:latin typeface="Calibri" panose="020F0502020204030204" pitchFamily="34" charset="0"/>
                        <a:ea typeface="Calibri"/>
                        <a:cs typeface="Times New Roman"/>
                      </a:endParaRPr>
                    </a:p>
                  </a:txBody>
                  <a:tcPr marL="7184" marR="7184" marT="0" marB="0" anchor="ctr"/>
                </a:tc>
              </a:tr>
              <a:tr h="307442">
                <a:tc>
                  <a:txBody>
                    <a:bodyPr/>
                    <a:lstStyle/>
                    <a:p>
                      <a:pPr algn="l">
                        <a:lnSpc>
                          <a:spcPct val="150000"/>
                        </a:lnSpc>
                        <a:spcAft>
                          <a:spcPts val="0"/>
                        </a:spcAft>
                      </a:pPr>
                      <a:r>
                        <a:rPr lang="en-GB" sz="1600">
                          <a:effectLst/>
                          <a:latin typeface="Calibri" panose="020F0502020204030204" pitchFamily="34" charset="0"/>
                        </a:rPr>
                        <a:t>4</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a:effectLst/>
                          <a:latin typeface="Calibri" panose="020F0502020204030204" pitchFamily="34" charset="0"/>
                        </a:rPr>
                        <a:t>Bodin, (1990)</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a:effectLst/>
                          <a:latin typeface="Calibri" panose="020F0502020204030204" pitchFamily="34" charset="0"/>
                        </a:rPr>
                        <a:t>VRP</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a:effectLst/>
                          <a:latin typeface="Calibri" panose="020F0502020204030204" pitchFamily="34" charset="0"/>
                        </a:rPr>
                        <a:t>Oversimplification </a:t>
                      </a:r>
                      <a:endParaRPr lang="en-GB" sz="1600" dirty="0">
                        <a:effectLst/>
                        <a:latin typeface="Calibri" panose="020F0502020204030204" pitchFamily="34" charset="0"/>
                        <a:ea typeface="Calibri"/>
                        <a:cs typeface="Times New Roman"/>
                      </a:endParaRPr>
                    </a:p>
                  </a:txBody>
                  <a:tcPr marL="7184" marR="7184" marT="0" marB="0" anchor="ctr"/>
                </a:tc>
              </a:tr>
              <a:tr h="307442">
                <a:tc>
                  <a:txBody>
                    <a:bodyPr/>
                    <a:lstStyle/>
                    <a:p>
                      <a:pPr algn="l">
                        <a:lnSpc>
                          <a:spcPct val="150000"/>
                        </a:lnSpc>
                        <a:spcAft>
                          <a:spcPts val="0"/>
                        </a:spcAft>
                      </a:pPr>
                      <a:r>
                        <a:rPr lang="en-GB" sz="1600">
                          <a:effectLst/>
                          <a:latin typeface="Calibri" panose="020F0502020204030204" pitchFamily="34" charset="0"/>
                        </a:rPr>
                        <a:t>5</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a:effectLst/>
                          <a:latin typeface="Calibri" panose="020F0502020204030204" pitchFamily="34" charset="0"/>
                        </a:rPr>
                        <a:t>Xu et al., (2003)</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a:effectLst/>
                          <a:latin typeface="Calibri" panose="020F0502020204030204" pitchFamily="34" charset="0"/>
                        </a:rPr>
                        <a:t>VRP</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smtClean="0">
                          <a:effectLst/>
                          <a:latin typeface="Calibri" panose="020F0502020204030204" pitchFamily="34" charset="0"/>
                        </a:rPr>
                        <a:t>Number </a:t>
                      </a:r>
                      <a:r>
                        <a:rPr lang="en-GB" sz="1600" dirty="0">
                          <a:effectLst/>
                          <a:latin typeface="Calibri" panose="020F0502020204030204" pitchFamily="34" charset="0"/>
                        </a:rPr>
                        <a:t>and types of vehicles not considered</a:t>
                      </a:r>
                      <a:endParaRPr lang="en-GB" sz="1600" dirty="0">
                        <a:effectLst/>
                        <a:latin typeface="Calibri" panose="020F0502020204030204" pitchFamily="34" charset="0"/>
                        <a:ea typeface="Calibri"/>
                        <a:cs typeface="Times New Roman"/>
                      </a:endParaRPr>
                    </a:p>
                  </a:txBody>
                  <a:tcPr marL="7184" marR="7184" marT="0" marB="0" anchor="ctr"/>
                </a:tc>
              </a:tr>
              <a:tr h="650368">
                <a:tc>
                  <a:txBody>
                    <a:bodyPr/>
                    <a:lstStyle/>
                    <a:p>
                      <a:pPr algn="l">
                        <a:lnSpc>
                          <a:spcPct val="150000"/>
                        </a:lnSpc>
                        <a:spcAft>
                          <a:spcPts val="0"/>
                        </a:spcAft>
                      </a:pPr>
                      <a:r>
                        <a:rPr lang="en-GB" sz="1600">
                          <a:effectLst/>
                          <a:latin typeface="Calibri" panose="020F0502020204030204" pitchFamily="34" charset="0"/>
                        </a:rPr>
                        <a:t>6</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a:effectLst/>
                          <a:latin typeface="Calibri" panose="020F0502020204030204" pitchFamily="34" charset="0"/>
                        </a:rPr>
                        <a:t>Sahyouni et al., (2007)</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smtClean="0">
                          <a:effectLst/>
                          <a:latin typeface="Calibri" panose="020F0502020204030204" pitchFamily="34" charset="0"/>
                        </a:rPr>
                        <a:t>LO, RL</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a:effectLst/>
                          <a:latin typeface="Calibri" panose="020F0502020204030204" pitchFamily="34" charset="0"/>
                        </a:rPr>
                        <a:t>Lack of RL integration throughout entire span of product life cycle</a:t>
                      </a:r>
                      <a:endParaRPr lang="en-GB" sz="1600" dirty="0">
                        <a:effectLst/>
                        <a:latin typeface="Calibri" panose="020F0502020204030204" pitchFamily="34" charset="0"/>
                        <a:ea typeface="Calibri"/>
                        <a:cs typeface="Times New Roman"/>
                      </a:endParaRPr>
                    </a:p>
                  </a:txBody>
                  <a:tcPr marL="7184" marR="7184" marT="0" marB="0" anchor="ctr"/>
                </a:tc>
              </a:tr>
              <a:tr h="650368">
                <a:tc>
                  <a:txBody>
                    <a:bodyPr/>
                    <a:lstStyle/>
                    <a:p>
                      <a:pPr algn="l">
                        <a:lnSpc>
                          <a:spcPct val="150000"/>
                        </a:lnSpc>
                        <a:spcAft>
                          <a:spcPts val="0"/>
                        </a:spcAft>
                      </a:pPr>
                      <a:r>
                        <a:rPr lang="en-GB" sz="1600">
                          <a:effectLst/>
                          <a:latin typeface="Calibri" panose="020F0502020204030204" pitchFamily="34" charset="0"/>
                        </a:rPr>
                        <a:t>7</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a:effectLst/>
                          <a:latin typeface="Calibri" panose="020F0502020204030204" pitchFamily="34" charset="0"/>
                        </a:rPr>
                        <a:t>Demirel et al., (2014)</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a:effectLst/>
                          <a:latin typeface="Calibri" panose="020F0502020204030204" pitchFamily="34" charset="0"/>
                        </a:rPr>
                        <a:t>RL</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a:effectLst/>
                          <a:latin typeface="Calibri" panose="020F0502020204030204" pitchFamily="34" charset="0"/>
                        </a:rPr>
                        <a:t>Manufacturing responsibility not defined</a:t>
                      </a:r>
                      <a:endParaRPr lang="en-GB" sz="1600" dirty="0">
                        <a:effectLst/>
                        <a:latin typeface="Calibri" panose="020F0502020204030204" pitchFamily="34" charset="0"/>
                        <a:ea typeface="Calibri"/>
                        <a:cs typeface="Times New Roman"/>
                      </a:endParaRPr>
                    </a:p>
                  </a:txBody>
                  <a:tcPr marL="7184" marR="7184" marT="0" marB="0" anchor="ctr"/>
                </a:tc>
              </a:tr>
              <a:tr h="650368">
                <a:tc>
                  <a:txBody>
                    <a:bodyPr/>
                    <a:lstStyle/>
                    <a:p>
                      <a:pPr algn="l">
                        <a:lnSpc>
                          <a:spcPct val="150000"/>
                        </a:lnSpc>
                        <a:spcAft>
                          <a:spcPts val="0"/>
                        </a:spcAft>
                      </a:pPr>
                      <a:r>
                        <a:rPr lang="en-GB" sz="1600">
                          <a:effectLst/>
                          <a:latin typeface="Calibri" panose="020F0502020204030204" pitchFamily="34" charset="0"/>
                        </a:rPr>
                        <a:t>8</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a:effectLst/>
                          <a:latin typeface="Calibri" panose="020F0502020204030204" pitchFamily="34" charset="0"/>
                        </a:rPr>
                        <a:t>Huang et al., (2014)</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smtClean="0">
                          <a:effectLst/>
                          <a:latin typeface="Calibri" panose="020F0502020204030204" pitchFamily="34" charset="0"/>
                        </a:rPr>
                        <a:t>RL, O</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a:effectLst/>
                          <a:latin typeface="Calibri" panose="020F0502020204030204" pitchFamily="34" charset="0"/>
                        </a:rPr>
                        <a:t>Quantity of product and customer demand not considered</a:t>
                      </a:r>
                      <a:endParaRPr lang="en-GB" sz="1600" dirty="0">
                        <a:effectLst/>
                        <a:latin typeface="Calibri" panose="020F0502020204030204" pitchFamily="34" charset="0"/>
                        <a:ea typeface="Calibri"/>
                        <a:cs typeface="Times New Roman"/>
                      </a:endParaRPr>
                    </a:p>
                  </a:txBody>
                  <a:tcPr marL="7184" marR="7184" marT="0" marB="0" anchor="ctr"/>
                </a:tc>
              </a:tr>
            </a:tbl>
          </a:graphicData>
        </a:graphic>
      </p:graphicFrame>
      <p:sp>
        <p:nvSpPr>
          <p:cNvPr id="6" name="TextBox 5"/>
          <p:cNvSpPr txBox="1"/>
          <p:nvPr/>
        </p:nvSpPr>
        <p:spPr>
          <a:xfrm>
            <a:off x="234268" y="6381328"/>
            <a:ext cx="8640960" cy="584775"/>
          </a:xfrm>
          <a:prstGeom prst="rect">
            <a:avLst/>
          </a:prstGeom>
          <a:noFill/>
        </p:spPr>
        <p:txBody>
          <a:bodyPr wrap="square" rtlCol="0">
            <a:spAutoFit/>
          </a:bodyPr>
          <a:lstStyle/>
          <a:p>
            <a:r>
              <a:rPr lang="en-CA" sz="1400" dirty="0">
                <a:latin typeface="Calibri" panose="020F0502020204030204" pitchFamily="34" charset="0"/>
              </a:rPr>
              <a:t>LO: Location optimization, RL: Reverse logistics, VRP: Vehicle routing problem, O: Outsourcing</a:t>
            </a:r>
          </a:p>
          <a:p>
            <a:endParaRPr lang="en-GB" dirty="0">
              <a:latin typeface="Calibri" panose="020F0502020204030204" pitchFamily="34" charset="0"/>
            </a:endParaRPr>
          </a:p>
        </p:txBody>
      </p:sp>
    </p:spTree>
    <p:extLst>
      <p:ext uri="{BB962C8B-B14F-4D97-AF65-F5344CB8AC3E}">
        <p14:creationId xmlns="" xmlns:p14="http://schemas.microsoft.com/office/powerpoint/2010/main" val="1306381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9815E6D-9063-472B-B30D-0F7EDF8CCE54}" type="slidenum">
              <a:rPr lang="en-US" smtClean="0">
                <a:solidFill>
                  <a:srgbClr val="808080"/>
                </a:solidFill>
              </a:rPr>
              <a:pPr>
                <a:defRPr/>
              </a:pPr>
              <a:t>6</a:t>
            </a:fld>
            <a:endParaRPr lang="en-US">
              <a:solidFill>
                <a:srgbClr val="808080"/>
              </a:solidFill>
            </a:endParaRPr>
          </a:p>
        </p:txBody>
      </p:sp>
      <p:graphicFrame>
        <p:nvGraphicFramePr>
          <p:cNvPr id="4" name="Table 3"/>
          <p:cNvGraphicFramePr>
            <a:graphicFrameLocks noGrp="1"/>
          </p:cNvGraphicFramePr>
          <p:nvPr>
            <p:extLst>
              <p:ext uri="{D42A27DB-BD31-4B8C-83A1-F6EECF244321}">
                <p14:modId xmlns="" xmlns:p14="http://schemas.microsoft.com/office/powerpoint/2010/main" val="1635169638"/>
              </p:ext>
            </p:extLst>
          </p:nvPr>
        </p:nvGraphicFramePr>
        <p:xfrm>
          <a:off x="251523" y="1052737"/>
          <a:ext cx="8568950" cy="5285325"/>
        </p:xfrm>
        <a:graphic>
          <a:graphicData uri="http://schemas.openxmlformats.org/drawingml/2006/table">
            <a:tbl>
              <a:tblPr firstRow="1" firstCol="1" bandRow="1">
                <a:tableStyleId>{0E3FDE45-AF77-4B5C-9715-49D594BDF05E}</a:tableStyleId>
              </a:tblPr>
              <a:tblGrid>
                <a:gridCol w="295481"/>
                <a:gridCol w="2296804"/>
                <a:gridCol w="864096"/>
                <a:gridCol w="5112569"/>
              </a:tblGrid>
              <a:tr h="346932">
                <a:tc>
                  <a:txBody>
                    <a:bodyPr/>
                    <a:lstStyle/>
                    <a:p>
                      <a:pPr algn="l">
                        <a:lnSpc>
                          <a:spcPct val="150000"/>
                        </a:lnSpc>
                        <a:spcAft>
                          <a:spcPts val="0"/>
                        </a:spcAft>
                      </a:pPr>
                      <a:r>
                        <a:rPr lang="en-GB" sz="1600" dirty="0">
                          <a:effectLst/>
                          <a:latin typeface="Calibri" panose="020F0502020204030204" pitchFamily="34" charset="0"/>
                        </a:rPr>
                        <a:t> </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ctr">
                        <a:lnSpc>
                          <a:spcPct val="150000"/>
                        </a:lnSpc>
                        <a:spcAft>
                          <a:spcPts val="0"/>
                        </a:spcAft>
                      </a:pPr>
                      <a:r>
                        <a:rPr lang="en-GB" sz="1600" dirty="0">
                          <a:effectLst/>
                          <a:latin typeface="Calibri" panose="020F0502020204030204" pitchFamily="34" charset="0"/>
                        </a:rPr>
                        <a:t>Authors</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ctr">
                        <a:lnSpc>
                          <a:spcPct val="150000"/>
                        </a:lnSpc>
                        <a:spcAft>
                          <a:spcPts val="0"/>
                        </a:spcAft>
                      </a:pPr>
                      <a:r>
                        <a:rPr lang="en-GB" sz="1600" dirty="0">
                          <a:effectLst/>
                          <a:latin typeface="Calibri" panose="020F0502020204030204" pitchFamily="34" charset="0"/>
                        </a:rPr>
                        <a:t>Topic</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ctr">
                        <a:lnSpc>
                          <a:spcPct val="150000"/>
                        </a:lnSpc>
                        <a:spcAft>
                          <a:spcPts val="0"/>
                        </a:spcAft>
                      </a:pPr>
                      <a:r>
                        <a:rPr lang="en-GB" sz="1600" dirty="0">
                          <a:effectLst/>
                          <a:latin typeface="Calibri" panose="020F0502020204030204" pitchFamily="34" charset="0"/>
                        </a:rPr>
                        <a:t>Research gap</a:t>
                      </a:r>
                      <a:endParaRPr lang="en-GB" sz="1600" dirty="0">
                        <a:effectLst/>
                        <a:latin typeface="Calibri" panose="020F0502020204030204" pitchFamily="34" charset="0"/>
                        <a:ea typeface="Calibri"/>
                        <a:cs typeface="Times New Roman"/>
                      </a:endParaRPr>
                    </a:p>
                  </a:txBody>
                  <a:tcPr marL="7184" marR="7184" marT="0" marB="0" anchor="ctr"/>
                </a:tc>
              </a:tr>
              <a:tr h="1040796">
                <a:tc>
                  <a:txBody>
                    <a:bodyPr/>
                    <a:lstStyle/>
                    <a:p>
                      <a:pPr algn="l">
                        <a:lnSpc>
                          <a:spcPct val="150000"/>
                        </a:lnSpc>
                        <a:spcAft>
                          <a:spcPts val="0"/>
                        </a:spcAft>
                      </a:pPr>
                      <a:r>
                        <a:rPr lang="en-GB" sz="1600" dirty="0">
                          <a:effectLst/>
                          <a:latin typeface="Calibri" panose="020F0502020204030204" pitchFamily="34" charset="0"/>
                        </a:rPr>
                        <a:t>9</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a:effectLst/>
                          <a:latin typeface="Calibri" panose="020F0502020204030204" pitchFamily="34" charset="0"/>
                        </a:rPr>
                        <a:t>Mario Manuel </a:t>
                      </a:r>
                      <a:r>
                        <a:rPr lang="en-GB" sz="1600" dirty="0" err="1">
                          <a:effectLst/>
                          <a:latin typeface="Calibri" panose="020F0502020204030204" pitchFamily="34" charset="0"/>
                        </a:rPr>
                        <a:t>Monsreal</a:t>
                      </a:r>
                      <a:r>
                        <a:rPr lang="en-GB" sz="1600" dirty="0">
                          <a:effectLst/>
                          <a:latin typeface="Calibri" panose="020F0502020204030204" pitchFamily="34" charset="0"/>
                        </a:rPr>
                        <a:t> Barrera and </a:t>
                      </a:r>
                      <a:r>
                        <a:rPr lang="en-GB" sz="1600" dirty="0" err="1">
                          <a:effectLst/>
                          <a:latin typeface="Calibri" panose="020F0502020204030204" pitchFamily="34" charset="0"/>
                        </a:rPr>
                        <a:t>Oliverio</a:t>
                      </a:r>
                      <a:r>
                        <a:rPr lang="en-GB" sz="1600" dirty="0">
                          <a:effectLst/>
                          <a:latin typeface="Calibri" panose="020F0502020204030204" pitchFamily="34" charset="0"/>
                        </a:rPr>
                        <a:t> Cruz-Mejia, (2014)</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ctr">
                        <a:lnSpc>
                          <a:spcPct val="150000"/>
                        </a:lnSpc>
                        <a:spcAft>
                          <a:spcPts val="0"/>
                        </a:spcAft>
                      </a:pPr>
                      <a:r>
                        <a:rPr lang="en-GB" sz="1600" dirty="0">
                          <a:effectLst/>
                          <a:latin typeface="Calibri" panose="020F0502020204030204" pitchFamily="34" charset="0"/>
                        </a:rPr>
                        <a:t>RL</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a:effectLst/>
                          <a:latin typeface="Calibri" panose="020F0502020204030204" pitchFamily="34" charset="0"/>
                        </a:rPr>
                        <a:t>Capacity not addressed</a:t>
                      </a:r>
                      <a:endParaRPr lang="en-GB" sz="1600" dirty="0">
                        <a:effectLst/>
                        <a:latin typeface="Calibri" panose="020F0502020204030204" pitchFamily="34" charset="0"/>
                        <a:ea typeface="Calibri"/>
                        <a:cs typeface="Times New Roman"/>
                      </a:endParaRPr>
                    </a:p>
                  </a:txBody>
                  <a:tcPr marL="7184" marR="7184" marT="0" marB="0" anchor="ctr"/>
                </a:tc>
              </a:tr>
              <a:tr h="693864">
                <a:tc>
                  <a:txBody>
                    <a:bodyPr/>
                    <a:lstStyle/>
                    <a:p>
                      <a:pPr algn="l">
                        <a:lnSpc>
                          <a:spcPct val="150000"/>
                        </a:lnSpc>
                        <a:spcAft>
                          <a:spcPts val="0"/>
                        </a:spcAft>
                      </a:pPr>
                      <a:r>
                        <a:rPr lang="en-GB" sz="1600">
                          <a:effectLst/>
                          <a:latin typeface="Calibri" panose="020F0502020204030204" pitchFamily="34" charset="0"/>
                        </a:rPr>
                        <a:t>10</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a:effectLst/>
                          <a:latin typeface="Calibri" panose="020F0502020204030204" pitchFamily="34" charset="0"/>
                        </a:rPr>
                        <a:t>Bing et al., (</a:t>
                      </a:r>
                      <a:r>
                        <a:rPr lang="en-GB" sz="1600" dirty="0" smtClean="0">
                          <a:effectLst/>
                          <a:latin typeface="Calibri" panose="020F0502020204030204" pitchFamily="34" charset="0"/>
                        </a:rPr>
                        <a:t>2014)</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ctr">
                        <a:lnSpc>
                          <a:spcPct val="150000"/>
                        </a:lnSpc>
                        <a:spcAft>
                          <a:spcPts val="0"/>
                        </a:spcAft>
                      </a:pPr>
                      <a:r>
                        <a:rPr lang="en-GB" sz="1600" dirty="0">
                          <a:effectLst/>
                          <a:latin typeface="Calibri" panose="020F0502020204030204" pitchFamily="34" charset="0"/>
                        </a:rPr>
                        <a:t>RL</a:t>
                      </a:r>
                    </a:p>
                    <a:p>
                      <a:pPr algn="ctr">
                        <a:lnSpc>
                          <a:spcPct val="150000"/>
                        </a:lnSpc>
                        <a:spcAft>
                          <a:spcPts val="0"/>
                        </a:spcAft>
                      </a:pPr>
                      <a:r>
                        <a:rPr lang="en-GB" sz="1600" dirty="0">
                          <a:effectLst/>
                          <a:latin typeface="Calibri" panose="020F0502020204030204" pitchFamily="34" charset="0"/>
                        </a:rPr>
                        <a:t> </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a:effectLst/>
                          <a:latin typeface="Calibri" panose="020F0502020204030204" pitchFamily="34" charset="0"/>
                        </a:rPr>
                        <a:t>Quality of returned product, collection cost, distance, environment impact not considered</a:t>
                      </a:r>
                      <a:endParaRPr lang="en-GB" sz="1600" dirty="0">
                        <a:effectLst/>
                        <a:latin typeface="Calibri" panose="020F0502020204030204" pitchFamily="34" charset="0"/>
                        <a:ea typeface="Calibri"/>
                        <a:cs typeface="Times New Roman"/>
                      </a:endParaRPr>
                    </a:p>
                  </a:txBody>
                  <a:tcPr marL="7184" marR="7184" marT="0" marB="0" anchor="ctr"/>
                </a:tc>
              </a:tr>
              <a:tr h="346932">
                <a:tc>
                  <a:txBody>
                    <a:bodyPr/>
                    <a:lstStyle/>
                    <a:p>
                      <a:pPr algn="l">
                        <a:lnSpc>
                          <a:spcPct val="150000"/>
                        </a:lnSpc>
                        <a:spcAft>
                          <a:spcPts val="0"/>
                        </a:spcAft>
                      </a:pPr>
                      <a:r>
                        <a:rPr lang="en-GB" sz="1600">
                          <a:effectLst/>
                          <a:latin typeface="Calibri" panose="020F0502020204030204" pitchFamily="34" charset="0"/>
                        </a:rPr>
                        <a:t>11</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a:effectLst/>
                          <a:latin typeface="Calibri" panose="020F0502020204030204" pitchFamily="34" charset="0"/>
                        </a:rPr>
                        <a:t>McIvor, (2009)</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ctr">
                        <a:lnSpc>
                          <a:spcPct val="150000"/>
                        </a:lnSpc>
                        <a:spcAft>
                          <a:spcPts val="0"/>
                        </a:spcAft>
                      </a:pPr>
                      <a:r>
                        <a:rPr lang="en-GB" sz="1600" dirty="0">
                          <a:effectLst/>
                          <a:latin typeface="Calibri" panose="020F0502020204030204" pitchFamily="34" charset="0"/>
                        </a:rPr>
                        <a:t>O</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a:effectLst/>
                          <a:latin typeface="Calibri" panose="020F0502020204030204" pitchFamily="34" charset="0"/>
                        </a:rPr>
                        <a:t>Lack of mathematical model</a:t>
                      </a:r>
                      <a:endParaRPr lang="en-GB" sz="1600" dirty="0">
                        <a:effectLst/>
                        <a:latin typeface="Calibri" panose="020F0502020204030204" pitchFamily="34" charset="0"/>
                        <a:ea typeface="Calibri"/>
                        <a:cs typeface="Times New Roman"/>
                      </a:endParaRPr>
                    </a:p>
                  </a:txBody>
                  <a:tcPr marL="7184" marR="7184" marT="0" marB="0" anchor="ctr"/>
                </a:tc>
              </a:tr>
              <a:tr h="346932">
                <a:tc>
                  <a:txBody>
                    <a:bodyPr/>
                    <a:lstStyle/>
                    <a:p>
                      <a:pPr algn="l">
                        <a:lnSpc>
                          <a:spcPct val="150000"/>
                        </a:lnSpc>
                        <a:spcAft>
                          <a:spcPts val="0"/>
                        </a:spcAft>
                      </a:pPr>
                      <a:r>
                        <a:rPr lang="en-GB" sz="1600">
                          <a:effectLst/>
                          <a:latin typeface="Calibri" panose="020F0502020204030204" pitchFamily="34" charset="0"/>
                        </a:rPr>
                        <a:t>12</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a:effectLst/>
                          <a:latin typeface="Calibri" panose="020F0502020204030204" pitchFamily="34" charset="0"/>
                        </a:rPr>
                        <a:t>Yang et al., (2005)</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ctr">
                        <a:lnSpc>
                          <a:spcPct val="150000"/>
                        </a:lnSpc>
                        <a:spcAft>
                          <a:spcPts val="0"/>
                        </a:spcAft>
                      </a:pPr>
                      <a:r>
                        <a:rPr lang="en-GB" sz="1600" dirty="0">
                          <a:effectLst/>
                          <a:latin typeface="Calibri" panose="020F0502020204030204" pitchFamily="34" charset="0"/>
                        </a:rPr>
                        <a:t>O</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a:effectLst/>
                          <a:latin typeface="Calibri" panose="020F0502020204030204" pitchFamily="34" charset="0"/>
                        </a:rPr>
                        <a:t>Lack of mathematical model</a:t>
                      </a:r>
                      <a:endParaRPr lang="en-GB" sz="1600" dirty="0">
                        <a:effectLst/>
                        <a:latin typeface="Calibri" panose="020F0502020204030204" pitchFamily="34" charset="0"/>
                        <a:ea typeface="Calibri"/>
                        <a:cs typeface="Times New Roman"/>
                      </a:endParaRPr>
                    </a:p>
                  </a:txBody>
                  <a:tcPr marL="7184" marR="7184" marT="0" marB="0" anchor="ctr"/>
                </a:tc>
              </a:tr>
              <a:tr h="693864">
                <a:tc>
                  <a:txBody>
                    <a:bodyPr/>
                    <a:lstStyle/>
                    <a:p>
                      <a:pPr algn="l">
                        <a:lnSpc>
                          <a:spcPct val="150000"/>
                        </a:lnSpc>
                        <a:spcAft>
                          <a:spcPts val="0"/>
                        </a:spcAft>
                      </a:pPr>
                      <a:r>
                        <a:rPr lang="en-GB" sz="1600">
                          <a:effectLst/>
                          <a:latin typeface="Calibri" panose="020F0502020204030204" pitchFamily="34" charset="0"/>
                        </a:rPr>
                        <a:t>13</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a:effectLst/>
                          <a:latin typeface="Calibri" panose="020F0502020204030204" pitchFamily="34" charset="0"/>
                        </a:rPr>
                        <a:t>Karakayali et al., (2007)</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ctr">
                        <a:lnSpc>
                          <a:spcPct val="150000"/>
                        </a:lnSpc>
                        <a:spcAft>
                          <a:spcPts val="0"/>
                        </a:spcAft>
                      </a:pPr>
                      <a:r>
                        <a:rPr lang="en-GB" sz="1600" dirty="0">
                          <a:effectLst/>
                          <a:latin typeface="Calibri" panose="020F0502020204030204" pitchFamily="34" charset="0"/>
                        </a:rPr>
                        <a:t>RL</a:t>
                      </a:r>
                    </a:p>
                    <a:p>
                      <a:pPr algn="ctr">
                        <a:lnSpc>
                          <a:spcPct val="150000"/>
                        </a:lnSpc>
                        <a:spcAft>
                          <a:spcPts val="0"/>
                        </a:spcAft>
                      </a:pPr>
                      <a:r>
                        <a:rPr lang="en-GB" sz="1600" dirty="0">
                          <a:effectLst/>
                          <a:latin typeface="Calibri" panose="020F0502020204030204" pitchFamily="34" charset="0"/>
                        </a:rPr>
                        <a:t>O</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a:effectLst/>
                          <a:latin typeface="Calibri" panose="020F0502020204030204" pitchFamily="34" charset="0"/>
                        </a:rPr>
                        <a:t>Single types of used products considered</a:t>
                      </a:r>
                      <a:endParaRPr lang="en-GB" sz="1600" dirty="0">
                        <a:effectLst/>
                        <a:latin typeface="Calibri" panose="020F0502020204030204" pitchFamily="34" charset="0"/>
                        <a:ea typeface="Calibri"/>
                        <a:cs typeface="Times New Roman"/>
                      </a:endParaRPr>
                    </a:p>
                  </a:txBody>
                  <a:tcPr marL="7184" marR="7184" marT="0" marB="0" anchor="ctr"/>
                </a:tc>
              </a:tr>
              <a:tr h="346932">
                <a:tc>
                  <a:txBody>
                    <a:bodyPr/>
                    <a:lstStyle/>
                    <a:p>
                      <a:pPr algn="l">
                        <a:lnSpc>
                          <a:spcPct val="150000"/>
                        </a:lnSpc>
                        <a:spcAft>
                          <a:spcPts val="0"/>
                        </a:spcAft>
                      </a:pPr>
                      <a:r>
                        <a:rPr lang="en-GB" sz="1600">
                          <a:effectLst/>
                          <a:latin typeface="Calibri" panose="020F0502020204030204" pitchFamily="34" charset="0"/>
                        </a:rPr>
                        <a:t>14</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smtClean="0">
                          <a:effectLst/>
                          <a:latin typeface="Calibri" panose="020F0502020204030204" pitchFamily="34" charset="0"/>
                        </a:rPr>
                        <a:t>McIvor</a:t>
                      </a:r>
                      <a:r>
                        <a:rPr lang="en-GB" sz="1600" dirty="0">
                          <a:effectLst/>
                          <a:latin typeface="Calibri" panose="020F0502020204030204" pitchFamily="34" charset="0"/>
                        </a:rPr>
                        <a:t>, (2000)</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ctr">
                        <a:lnSpc>
                          <a:spcPct val="150000"/>
                        </a:lnSpc>
                        <a:spcAft>
                          <a:spcPts val="0"/>
                        </a:spcAft>
                      </a:pPr>
                      <a:r>
                        <a:rPr lang="en-GB" sz="1600" dirty="0">
                          <a:effectLst/>
                          <a:latin typeface="Calibri" panose="020F0502020204030204" pitchFamily="34" charset="0"/>
                        </a:rPr>
                        <a:t>O</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a:effectLst/>
                          <a:latin typeface="Calibri" panose="020F0502020204030204" pitchFamily="34" charset="0"/>
                        </a:rPr>
                        <a:t>Lack of mathematical model</a:t>
                      </a:r>
                      <a:endParaRPr lang="en-GB" sz="1600" dirty="0">
                        <a:effectLst/>
                        <a:latin typeface="Calibri" panose="020F0502020204030204" pitchFamily="34" charset="0"/>
                        <a:ea typeface="Calibri"/>
                        <a:cs typeface="Times New Roman"/>
                      </a:endParaRPr>
                    </a:p>
                  </a:txBody>
                  <a:tcPr marL="7184" marR="7184" marT="0" marB="0" anchor="ctr"/>
                </a:tc>
              </a:tr>
              <a:tr h="693864">
                <a:tc>
                  <a:txBody>
                    <a:bodyPr/>
                    <a:lstStyle/>
                    <a:p>
                      <a:pPr algn="l">
                        <a:lnSpc>
                          <a:spcPct val="150000"/>
                        </a:lnSpc>
                        <a:spcAft>
                          <a:spcPts val="0"/>
                        </a:spcAft>
                      </a:pPr>
                      <a:r>
                        <a:rPr lang="en-GB" sz="1600">
                          <a:effectLst/>
                          <a:latin typeface="Calibri" panose="020F0502020204030204" pitchFamily="34" charset="0"/>
                        </a:rPr>
                        <a:t>15</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a:effectLst/>
                          <a:latin typeface="Calibri" panose="020F0502020204030204" pitchFamily="34" charset="0"/>
                        </a:rPr>
                        <a:t>Schittekat and Sörensen, (2009)</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ctr">
                        <a:lnSpc>
                          <a:spcPct val="150000"/>
                        </a:lnSpc>
                        <a:spcAft>
                          <a:spcPts val="0"/>
                        </a:spcAft>
                      </a:pPr>
                      <a:r>
                        <a:rPr lang="en-GB" sz="1600" dirty="0" smtClean="0">
                          <a:effectLst/>
                          <a:latin typeface="Calibri" panose="020F0502020204030204" pitchFamily="34" charset="0"/>
                        </a:rPr>
                        <a:t>VRP, O</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a:effectLst/>
                          <a:latin typeface="Calibri" panose="020F0502020204030204" pitchFamily="34" charset="0"/>
                        </a:rPr>
                        <a:t>No capacity </a:t>
                      </a:r>
                      <a:r>
                        <a:rPr lang="en-GB" sz="1600" dirty="0" smtClean="0">
                          <a:effectLst/>
                          <a:latin typeface="Calibri" panose="020F0502020204030204" pitchFamily="34" charset="0"/>
                        </a:rPr>
                        <a:t>restriction, Lack </a:t>
                      </a:r>
                      <a:r>
                        <a:rPr lang="en-GB" sz="1600" dirty="0">
                          <a:effectLst/>
                          <a:latin typeface="Calibri" panose="020F0502020204030204" pitchFamily="34" charset="0"/>
                        </a:rPr>
                        <a:t>of robust solution techniques with respect to changes in environment</a:t>
                      </a:r>
                      <a:endParaRPr lang="en-GB" sz="1600" dirty="0">
                        <a:effectLst/>
                        <a:latin typeface="Calibri" panose="020F0502020204030204" pitchFamily="34" charset="0"/>
                        <a:ea typeface="Calibri"/>
                        <a:cs typeface="Times New Roman"/>
                      </a:endParaRPr>
                    </a:p>
                  </a:txBody>
                  <a:tcPr marL="7184" marR="7184" marT="0" marB="0" anchor="ctr"/>
                </a:tc>
              </a:tr>
              <a:tr h="530445">
                <a:tc>
                  <a:txBody>
                    <a:bodyPr/>
                    <a:lstStyle/>
                    <a:p>
                      <a:pPr algn="l">
                        <a:lnSpc>
                          <a:spcPct val="150000"/>
                        </a:lnSpc>
                        <a:spcAft>
                          <a:spcPts val="0"/>
                        </a:spcAft>
                      </a:pPr>
                      <a:r>
                        <a:rPr lang="en-GB" sz="1600">
                          <a:effectLst/>
                          <a:latin typeface="Calibri" panose="020F0502020204030204" pitchFamily="34" charset="0"/>
                        </a:rPr>
                        <a:t>16</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a:effectLst/>
                          <a:latin typeface="Calibri" panose="020F0502020204030204" pitchFamily="34" charset="0"/>
                        </a:rPr>
                        <a:t>Agnetis et al., (2014)</a:t>
                      </a:r>
                      <a:endParaRPr lang="en-GB" sz="1600">
                        <a:effectLst/>
                        <a:latin typeface="Calibri" panose="020F0502020204030204" pitchFamily="34" charset="0"/>
                        <a:ea typeface="Calibri"/>
                        <a:cs typeface="Times New Roman"/>
                      </a:endParaRPr>
                    </a:p>
                  </a:txBody>
                  <a:tcPr marL="7184" marR="7184" marT="0" marB="0" anchor="ctr"/>
                </a:tc>
                <a:tc>
                  <a:txBody>
                    <a:bodyPr/>
                    <a:lstStyle/>
                    <a:p>
                      <a:pPr algn="ctr">
                        <a:lnSpc>
                          <a:spcPct val="150000"/>
                        </a:lnSpc>
                        <a:spcAft>
                          <a:spcPts val="0"/>
                        </a:spcAft>
                      </a:pPr>
                      <a:r>
                        <a:rPr lang="en-GB" sz="1600" dirty="0" smtClean="0">
                          <a:effectLst/>
                          <a:latin typeface="Calibri" panose="020F0502020204030204" pitchFamily="34" charset="0"/>
                        </a:rPr>
                        <a:t>O, VRP</a:t>
                      </a:r>
                      <a:endParaRPr lang="en-GB" sz="1600" dirty="0">
                        <a:effectLst/>
                        <a:latin typeface="Calibri" panose="020F0502020204030204" pitchFamily="34" charset="0"/>
                        <a:ea typeface="Calibri"/>
                        <a:cs typeface="Times New Roman"/>
                      </a:endParaRPr>
                    </a:p>
                  </a:txBody>
                  <a:tcPr marL="7184" marR="7184" marT="0" marB="0" anchor="ctr"/>
                </a:tc>
                <a:tc>
                  <a:txBody>
                    <a:bodyPr/>
                    <a:lstStyle/>
                    <a:p>
                      <a:pPr algn="l">
                        <a:lnSpc>
                          <a:spcPct val="150000"/>
                        </a:lnSpc>
                        <a:spcAft>
                          <a:spcPts val="0"/>
                        </a:spcAft>
                      </a:pPr>
                      <a:r>
                        <a:rPr lang="en-GB" sz="1600" dirty="0">
                          <a:effectLst/>
                          <a:latin typeface="Calibri" panose="020F0502020204030204" pitchFamily="34" charset="0"/>
                        </a:rPr>
                        <a:t>Lack of negotiation power</a:t>
                      </a:r>
                      <a:endParaRPr lang="en-GB" sz="1600" dirty="0">
                        <a:effectLst/>
                        <a:latin typeface="Calibri" panose="020F0502020204030204" pitchFamily="34" charset="0"/>
                        <a:ea typeface="Calibri"/>
                        <a:cs typeface="Times New Roman"/>
                      </a:endParaRPr>
                    </a:p>
                  </a:txBody>
                  <a:tcPr marL="7184" marR="7184" marT="0" marB="0" anchor="ctr"/>
                </a:tc>
              </a:tr>
            </a:tbl>
          </a:graphicData>
        </a:graphic>
      </p:graphicFrame>
      <p:sp>
        <p:nvSpPr>
          <p:cNvPr id="5" name="TextBox 4"/>
          <p:cNvSpPr txBox="1"/>
          <p:nvPr/>
        </p:nvSpPr>
        <p:spPr>
          <a:xfrm>
            <a:off x="179512" y="6372617"/>
            <a:ext cx="8640960" cy="584775"/>
          </a:xfrm>
          <a:prstGeom prst="rect">
            <a:avLst/>
          </a:prstGeom>
          <a:noFill/>
        </p:spPr>
        <p:txBody>
          <a:bodyPr wrap="square" rtlCol="0">
            <a:spAutoFit/>
          </a:bodyPr>
          <a:lstStyle/>
          <a:p>
            <a:r>
              <a:rPr lang="en-CA" sz="1400" dirty="0">
                <a:latin typeface="Calibri" panose="020F0502020204030204" pitchFamily="34" charset="0"/>
              </a:rPr>
              <a:t>LO: Location optimization, RL: Reverse logistics, VRP: Vehicle routing problem, O: Outsourcing</a:t>
            </a:r>
          </a:p>
          <a:p>
            <a:endParaRPr lang="en-GB" dirty="0">
              <a:latin typeface="Calibri" panose="020F0502020204030204" pitchFamily="34" charset="0"/>
            </a:endParaRPr>
          </a:p>
        </p:txBody>
      </p:sp>
    </p:spTree>
    <p:extLst>
      <p:ext uri="{BB962C8B-B14F-4D97-AF65-F5344CB8AC3E}">
        <p14:creationId xmlns="" xmlns:p14="http://schemas.microsoft.com/office/powerpoint/2010/main" val="1362430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9815E6D-9063-472B-B30D-0F7EDF8CCE54}" type="slidenum">
              <a:rPr lang="en-US" smtClean="0">
                <a:solidFill>
                  <a:srgbClr val="808080"/>
                </a:solidFill>
              </a:rPr>
              <a:pPr>
                <a:defRPr/>
              </a:pPr>
              <a:t>7</a:t>
            </a:fld>
            <a:endParaRPr lang="en-US">
              <a:solidFill>
                <a:srgbClr val="808080"/>
              </a:solidFill>
            </a:endParaRPr>
          </a:p>
        </p:txBody>
      </p:sp>
      <p:graphicFrame>
        <p:nvGraphicFramePr>
          <p:cNvPr id="4" name="Diagram 3"/>
          <p:cNvGraphicFramePr/>
          <p:nvPr>
            <p:extLst>
              <p:ext uri="{D42A27DB-BD31-4B8C-83A1-F6EECF244321}">
                <p14:modId xmlns="" xmlns:p14="http://schemas.microsoft.com/office/powerpoint/2010/main" val="1965884403"/>
              </p:ext>
            </p:extLst>
          </p:nvPr>
        </p:nvGraphicFramePr>
        <p:xfrm>
          <a:off x="1828800" y="1905000"/>
          <a:ext cx="54864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657600" y="3800474"/>
            <a:ext cx="762000" cy="307777"/>
          </a:xfrm>
          <a:prstGeom prst="rect">
            <a:avLst/>
          </a:prstGeom>
          <a:noFill/>
        </p:spPr>
        <p:txBody>
          <a:bodyPr wrap="square" rtlCol="0">
            <a:spAutoFit/>
          </a:bodyPr>
          <a:lstStyle/>
          <a:p>
            <a:r>
              <a:rPr lang="en-GB" sz="1400" dirty="0" smtClean="0">
                <a:solidFill>
                  <a:srgbClr val="002060"/>
                </a:solidFill>
                <a:latin typeface="Calibri" panose="020F0502020204030204" pitchFamily="34" charset="0"/>
              </a:rPr>
              <a:t>15, 16</a:t>
            </a:r>
            <a:endParaRPr lang="en-GB" sz="1400" dirty="0">
              <a:solidFill>
                <a:srgbClr val="002060"/>
              </a:solidFill>
              <a:latin typeface="Calibri" panose="020F0502020204030204" pitchFamily="34" charset="0"/>
            </a:endParaRPr>
          </a:p>
        </p:txBody>
      </p:sp>
      <p:sp>
        <p:nvSpPr>
          <p:cNvPr id="6" name="TextBox 5"/>
          <p:cNvSpPr txBox="1"/>
          <p:nvPr/>
        </p:nvSpPr>
        <p:spPr>
          <a:xfrm>
            <a:off x="5105400" y="3166645"/>
            <a:ext cx="533400" cy="307777"/>
          </a:xfrm>
          <a:prstGeom prst="rect">
            <a:avLst/>
          </a:prstGeom>
          <a:noFill/>
        </p:spPr>
        <p:txBody>
          <a:bodyPr wrap="square" rtlCol="0">
            <a:spAutoFit/>
          </a:bodyPr>
          <a:lstStyle/>
          <a:p>
            <a:r>
              <a:rPr lang="en-GB" sz="1400" dirty="0" smtClean="0">
                <a:solidFill>
                  <a:srgbClr val="002060"/>
                </a:solidFill>
                <a:latin typeface="Calibri" panose="020F0502020204030204" pitchFamily="34" charset="0"/>
              </a:rPr>
              <a:t>3, 6</a:t>
            </a:r>
            <a:endParaRPr lang="en-GB" sz="1400" dirty="0">
              <a:solidFill>
                <a:srgbClr val="002060"/>
              </a:solidFill>
              <a:latin typeface="Calibri" panose="020F0502020204030204" pitchFamily="34" charset="0"/>
            </a:endParaRPr>
          </a:p>
        </p:txBody>
      </p:sp>
      <p:sp>
        <p:nvSpPr>
          <p:cNvPr id="7" name="TextBox 6"/>
          <p:cNvSpPr txBox="1"/>
          <p:nvPr/>
        </p:nvSpPr>
        <p:spPr>
          <a:xfrm>
            <a:off x="4276725" y="3197423"/>
            <a:ext cx="571500" cy="307777"/>
          </a:xfrm>
          <a:prstGeom prst="rect">
            <a:avLst/>
          </a:prstGeom>
          <a:noFill/>
        </p:spPr>
        <p:txBody>
          <a:bodyPr wrap="square" rtlCol="0">
            <a:spAutoFit/>
          </a:bodyPr>
          <a:lstStyle/>
          <a:p>
            <a:r>
              <a:rPr lang="en-GB" sz="1400" dirty="0" smtClean="0">
                <a:solidFill>
                  <a:srgbClr val="002060"/>
                </a:solidFill>
                <a:latin typeface="Calibri" panose="020F0502020204030204" pitchFamily="34" charset="0"/>
              </a:rPr>
              <a:t>8,13</a:t>
            </a:r>
            <a:endParaRPr lang="en-GB" sz="1400" dirty="0">
              <a:solidFill>
                <a:srgbClr val="002060"/>
              </a:solidFill>
              <a:latin typeface="Calibri" panose="020F0502020204030204" pitchFamily="34" charset="0"/>
            </a:endParaRPr>
          </a:p>
        </p:txBody>
      </p:sp>
      <p:sp>
        <p:nvSpPr>
          <p:cNvPr id="8" name="TextBox 7"/>
          <p:cNvSpPr txBox="1"/>
          <p:nvPr/>
        </p:nvSpPr>
        <p:spPr>
          <a:xfrm>
            <a:off x="4343400" y="1800878"/>
            <a:ext cx="533400" cy="369332"/>
          </a:xfrm>
          <a:prstGeom prst="rect">
            <a:avLst/>
          </a:prstGeom>
          <a:noFill/>
        </p:spPr>
        <p:txBody>
          <a:bodyPr wrap="square" rtlCol="0">
            <a:spAutoFit/>
          </a:bodyPr>
          <a:lstStyle/>
          <a:p>
            <a:r>
              <a:rPr lang="en-GB" dirty="0" smtClean="0">
                <a:solidFill>
                  <a:srgbClr val="002060"/>
                </a:solidFill>
                <a:latin typeface="Calibri" panose="020F0502020204030204" pitchFamily="34" charset="0"/>
              </a:rPr>
              <a:t>LO</a:t>
            </a:r>
            <a:endParaRPr lang="en-GB" dirty="0">
              <a:solidFill>
                <a:srgbClr val="002060"/>
              </a:solidFill>
              <a:latin typeface="Calibri" panose="020F0502020204030204" pitchFamily="34" charset="0"/>
            </a:endParaRPr>
          </a:p>
        </p:txBody>
      </p:sp>
      <p:sp>
        <p:nvSpPr>
          <p:cNvPr id="9" name="TextBox 8"/>
          <p:cNvSpPr txBox="1"/>
          <p:nvPr/>
        </p:nvSpPr>
        <p:spPr>
          <a:xfrm>
            <a:off x="2667000" y="3320534"/>
            <a:ext cx="323850" cy="369332"/>
          </a:xfrm>
          <a:prstGeom prst="rect">
            <a:avLst/>
          </a:prstGeom>
          <a:noFill/>
        </p:spPr>
        <p:txBody>
          <a:bodyPr wrap="square" rtlCol="0">
            <a:spAutoFit/>
          </a:bodyPr>
          <a:lstStyle/>
          <a:p>
            <a:r>
              <a:rPr lang="en-GB" dirty="0" smtClean="0">
                <a:solidFill>
                  <a:srgbClr val="002060"/>
                </a:solidFill>
                <a:latin typeface="Calibri" panose="020F0502020204030204" pitchFamily="34" charset="0"/>
              </a:rPr>
              <a:t>O</a:t>
            </a:r>
            <a:endParaRPr lang="en-GB" dirty="0">
              <a:solidFill>
                <a:srgbClr val="002060"/>
              </a:solidFill>
              <a:latin typeface="Calibri" panose="020F0502020204030204" pitchFamily="34" charset="0"/>
            </a:endParaRPr>
          </a:p>
        </p:txBody>
      </p:sp>
      <p:sp>
        <p:nvSpPr>
          <p:cNvPr id="10" name="TextBox 9"/>
          <p:cNvSpPr txBox="1"/>
          <p:nvPr/>
        </p:nvSpPr>
        <p:spPr>
          <a:xfrm>
            <a:off x="3067050" y="4681061"/>
            <a:ext cx="647700" cy="369332"/>
          </a:xfrm>
          <a:prstGeom prst="rect">
            <a:avLst/>
          </a:prstGeom>
          <a:noFill/>
        </p:spPr>
        <p:txBody>
          <a:bodyPr wrap="square" rtlCol="0">
            <a:spAutoFit/>
          </a:bodyPr>
          <a:lstStyle/>
          <a:p>
            <a:r>
              <a:rPr lang="en-GB" dirty="0" smtClean="0">
                <a:solidFill>
                  <a:srgbClr val="002060"/>
                </a:solidFill>
                <a:latin typeface="Calibri" panose="020F0502020204030204" pitchFamily="34" charset="0"/>
              </a:rPr>
              <a:t>VRP</a:t>
            </a:r>
            <a:endParaRPr lang="en-GB" dirty="0">
              <a:solidFill>
                <a:srgbClr val="002060"/>
              </a:solidFill>
              <a:latin typeface="Calibri" panose="020F0502020204030204" pitchFamily="34" charset="0"/>
            </a:endParaRPr>
          </a:p>
        </p:txBody>
      </p:sp>
      <p:sp>
        <p:nvSpPr>
          <p:cNvPr id="11" name="TextBox 10"/>
          <p:cNvSpPr txBox="1"/>
          <p:nvPr/>
        </p:nvSpPr>
        <p:spPr>
          <a:xfrm>
            <a:off x="5943600" y="3800474"/>
            <a:ext cx="533400" cy="369332"/>
          </a:xfrm>
          <a:prstGeom prst="rect">
            <a:avLst/>
          </a:prstGeom>
          <a:noFill/>
        </p:spPr>
        <p:txBody>
          <a:bodyPr wrap="square" rtlCol="0">
            <a:spAutoFit/>
          </a:bodyPr>
          <a:lstStyle/>
          <a:p>
            <a:r>
              <a:rPr lang="en-GB" dirty="0" smtClean="0">
                <a:solidFill>
                  <a:srgbClr val="002060"/>
                </a:solidFill>
                <a:latin typeface="Calibri" panose="020F0502020204030204" pitchFamily="34" charset="0"/>
              </a:rPr>
              <a:t>RL</a:t>
            </a:r>
            <a:endParaRPr lang="en-GB" dirty="0">
              <a:solidFill>
                <a:srgbClr val="002060"/>
              </a:solidFill>
              <a:latin typeface="Calibri" panose="020F0502020204030204" pitchFamily="34" charset="0"/>
            </a:endParaRPr>
          </a:p>
        </p:txBody>
      </p:sp>
      <p:sp>
        <p:nvSpPr>
          <p:cNvPr id="12" name="Freeform 11"/>
          <p:cNvSpPr/>
          <p:nvPr/>
        </p:nvSpPr>
        <p:spPr>
          <a:xfrm>
            <a:off x="4291321" y="3465501"/>
            <a:ext cx="374362" cy="660625"/>
          </a:xfrm>
          <a:custGeom>
            <a:avLst/>
            <a:gdLst>
              <a:gd name="connsiteX0" fmla="*/ 35353 w 374362"/>
              <a:gd name="connsiteY0" fmla="*/ 751131 h 751306"/>
              <a:gd name="connsiteX1" fmla="*/ 48735 w 374362"/>
              <a:gd name="connsiteY1" fmla="*/ 55295 h 751306"/>
              <a:gd name="connsiteX2" fmla="*/ 374350 w 374362"/>
              <a:gd name="connsiteY2" fmla="*/ 122202 h 751306"/>
              <a:gd name="connsiteX3" fmla="*/ 35353 w 374362"/>
              <a:gd name="connsiteY3" fmla="*/ 751131 h 751306"/>
            </a:gdLst>
            <a:ahLst/>
            <a:cxnLst>
              <a:cxn ang="0">
                <a:pos x="connsiteX0" y="connsiteY0"/>
              </a:cxn>
              <a:cxn ang="0">
                <a:pos x="connsiteX1" y="connsiteY1"/>
              </a:cxn>
              <a:cxn ang="0">
                <a:pos x="connsiteX2" y="connsiteY2"/>
              </a:cxn>
              <a:cxn ang="0">
                <a:pos x="connsiteX3" y="connsiteY3"/>
              </a:cxn>
            </a:cxnLst>
            <a:rect l="l" t="t" r="r" b="b"/>
            <a:pathLst>
              <a:path w="374362" h="751306">
                <a:moveTo>
                  <a:pt x="35353" y="751131"/>
                </a:moveTo>
                <a:cubicBezTo>
                  <a:pt x="-18916" y="739980"/>
                  <a:pt x="-7765" y="160116"/>
                  <a:pt x="48735" y="55295"/>
                </a:cubicBezTo>
                <a:cubicBezTo>
                  <a:pt x="105235" y="-49527"/>
                  <a:pt x="372120" y="6973"/>
                  <a:pt x="374350" y="122202"/>
                </a:cubicBezTo>
                <a:cubicBezTo>
                  <a:pt x="376580" y="237431"/>
                  <a:pt x="89622" y="762282"/>
                  <a:pt x="35353" y="751131"/>
                </a:cubicBezTo>
                <a:close/>
              </a:path>
            </a:pathLst>
          </a:cu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Connector 12"/>
          <p:cNvCxnSpPr/>
          <p:nvPr/>
        </p:nvCxnSpPr>
        <p:spPr>
          <a:xfrm>
            <a:off x="5867400" y="2170210"/>
            <a:ext cx="10668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943724" y="1847850"/>
            <a:ext cx="1660723" cy="646331"/>
          </a:xfrm>
          <a:prstGeom prst="rect">
            <a:avLst/>
          </a:prstGeom>
          <a:noFill/>
          <a:ln>
            <a:solidFill>
              <a:srgbClr val="002060"/>
            </a:solidFill>
          </a:ln>
        </p:spPr>
        <p:txBody>
          <a:bodyPr wrap="square" rtlCol="0">
            <a:spAutoFit/>
          </a:bodyPr>
          <a:lstStyle/>
          <a:p>
            <a:r>
              <a:rPr lang="en-GB" dirty="0" smtClean="0">
                <a:solidFill>
                  <a:srgbClr val="002060"/>
                </a:solidFill>
                <a:latin typeface="Calibri" panose="020F0502020204030204" pitchFamily="34" charset="0"/>
              </a:rPr>
              <a:t>Research concentration</a:t>
            </a:r>
            <a:endParaRPr lang="en-GB" dirty="0">
              <a:solidFill>
                <a:srgbClr val="002060"/>
              </a:solidFill>
              <a:latin typeface="Calibri" panose="020F0502020204030204" pitchFamily="34" charset="0"/>
            </a:endParaRPr>
          </a:p>
        </p:txBody>
      </p:sp>
      <p:cxnSp>
        <p:nvCxnSpPr>
          <p:cNvPr id="15" name="Straight Arrow Connector 14"/>
          <p:cNvCxnSpPr/>
          <p:nvPr/>
        </p:nvCxnSpPr>
        <p:spPr>
          <a:xfrm flipH="1">
            <a:off x="4419600" y="2160685"/>
            <a:ext cx="1447800" cy="1600200"/>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27584" y="1268760"/>
            <a:ext cx="3211016" cy="584775"/>
          </a:xfrm>
          <a:prstGeom prst="rect">
            <a:avLst/>
          </a:prstGeom>
          <a:noFill/>
        </p:spPr>
        <p:txBody>
          <a:bodyPr wrap="square" rtlCol="0">
            <a:spAutoFit/>
          </a:bodyPr>
          <a:lstStyle/>
          <a:p>
            <a:r>
              <a:rPr lang="en-GB" sz="3200" dirty="0">
                <a:solidFill>
                  <a:srgbClr val="002060"/>
                </a:solidFill>
                <a:latin typeface="Calibri" panose="020F0502020204030204" pitchFamily="34" charset="0"/>
              </a:rPr>
              <a:t>Venn diagram</a:t>
            </a:r>
            <a:endParaRPr lang="en-GB" sz="3200" dirty="0">
              <a:latin typeface="Calibri" panose="020F0502020204030204" pitchFamily="34" charset="0"/>
            </a:endParaRPr>
          </a:p>
        </p:txBody>
      </p:sp>
      <p:sp>
        <p:nvSpPr>
          <p:cNvPr id="17" name="TextBox 16"/>
          <p:cNvSpPr txBox="1"/>
          <p:nvPr/>
        </p:nvSpPr>
        <p:spPr>
          <a:xfrm>
            <a:off x="2339752" y="5517232"/>
            <a:ext cx="5616624" cy="707886"/>
          </a:xfrm>
          <a:prstGeom prst="rect">
            <a:avLst/>
          </a:prstGeom>
          <a:noFill/>
        </p:spPr>
        <p:txBody>
          <a:bodyPr wrap="square" rtlCol="0">
            <a:spAutoFit/>
          </a:bodyPr>
          <a:lstStyle/>
          <a:p>
            <a:r>
              <a:rPr lang="en-US" sz="2000" dirty="0">
                <a:solidFill>
                  <a:srgbClr val="002060"/>
                </a:solidFill>
                <a:latin typeface="Calibri" panose="020F0502020204030204" pitchFamily="34" charset="0"/>
              </a:rPr>
              <a:t>Venn diagram for overlap and research gap</a:t>
            </a:r>
            <a:endParaRPr lang="en-GB" sz="2000" dirty="0">
              <a:solidFill>
                <a:srgbClr val="002060"/>
              </a:solidFill>
              <a:latin typeface="Calibri" panose="020F0502020204030204" pitchFamily="34" charset="0"/>
            </a:endParaRPr>
          </a:p>
          <a:p>
            <a:endParaRPr lang="en-GB" sz="2000" dirty="0">
              <a:latin typeface="Calibri" panose="020F0502020204030204" pitchFamily="34" charset="0"/>
            </a:endParaRPr>
          </a:p>
        </p:txBody>
      </p:sp>
      <p:sp>
        <p:nvSpPr>
          <p:cNvPr id="18" name="TextBox 17"/>
          <p:cNvSpPr txBox="1"/>
          <p:nvPr/>
        </p:nvSpPr>
        <p:spPr>
          <a:xfrm>
            <a:off x="179512" y="6165304"/>
            <a:ext cx="8640960" cy="584775"/>
          </a:xfrm>
          <a:prstGeom prst="rect">
            <a:avLst/>
          </a:prstGeom>
          <a:noFill/>
        </p:spPr>
        <p:txBody>
          <a:bodyPr wrap="square" rtlCol="0">
            <a:spAutoFit/>
          </a:bodyPr>
          <a:lstStyle/>
          <a:p>
            <a:r>
              <a:rPr lang="en-CA" sz="1400" dirty="0">
                <a:solidFill>
                  <a:srgbClr val="002060"/>
                </a:solidFill>
                <a:latin typeface="Calibri" panose="020F0502020204030204" pitchFamily="34" charset="0"/>
              </a:rPr>
              <a:t>LO: Location optimization, RL: Reverse logistics, VRP: Vehicle routing problem, O: Outsourcing</a:t>
            </a:r>
          </a:p>
          <a:p>
            <a:endParaRPr lang="en-GB" dirty="0">
              <a:solidFill>
                <a:srgbClr val="002060"/>
              </a:solidFill>
              <a:latin typeface="Calibri" panose="020F0502020204030204" pitchFamily="34" charset="0"/>
            </a:endParaRPr>
          </a:p>
        </p:txBody>
      </p:sp>
    </p:spTree>
    <p:extLst>
      <p:ext uri="{BB962C8B-B14F-4D97-AF65-F5344CB8AC3E}">
        <p14:creationId xmlns="" xmlns:p14="http://schemas.microsoft.com/office/powerpoint/2010/main" val="1881138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9815E6D-9063-472B-B30D-0F7EDF8CCE54}" type="slidenum">
              <a:rPr lang="en-US" smtClean="0">
                <a:solidFill>
                  <a:srgbClr val="808080"/>
                </a:solidFill>
              </a:rPr>
              <a:pPr>
                <a:defRPr/>
              </a:pPr>
              <a:t>8</a:t>
            </a:fld>
            <a:endParaRPr lang="en-US">
              <a:solidFill>
                <a:srgbClr val="808080"/>
              </a:solidFill>
            </a:endParaRPr>
          </a:p>
        </p:txBody>
      </p:sp>
      <p:sp>
        <p:nvSpPr>
          <p:cNvPr id="4" name="TextBox 3"/>
          <p:cNvSpPr txBox="1"/>
          <p:nvPr/>
        </p:nvSpPr>
        <p:spPr>
          <a:xfrm>
            <a:off x="2051720" y="1412776"/>
            <a:ext cx="4968552" cy="584775"/>
          </a:xfrm>
          <a:prstGeom prst="rect">
            <a:avLst/>
          </a:prstGeom>
          <a:noFill/>
        </p:spPr>
        <p:txBody>
          <a:bodyPr wrap="square" rtlCol="0">
            <a:spAutoFit/>
          </a:bodyPr>
          <a:lstStyle/>
          <a:p>
            <a:pPr algn="ctr"/>
            <a:r>
              <a:rPr lang="en-GB" sz="3200" dirty="0" smtClean="0">
                <a:solidFill>
                  <a:srgbClr val="002060"/>
                </a:solidFill>
                <a:latin typeface="Calibri" panose="020F0502020204030204" pitchFamily="34" charset="0"/>
              </a:rPr>
              <a:t>Problem Statement</a:t>
            </a:r>
            <a:endParaRPr lang="en-GB" sz="3200" dirty="0">
              <a:solidFill>
                <a:srgbClr val="002060"/>
              </a:solidFill>
              <a:latin typeface="Calibri" panose="020F0502020204030204" pitchFamily="34" charset="0"/>
            </a:endParaRPr>
          </a:p>
        </p:txBody>
      </p:sp>
      <p:sp>
        <p:nvSpPr>
          <p:cNvPr id="5" name="TextBox 4"/>
          <p:cNvSpPr txBox="1"/>
          <p:nvPr/>
        </p:nvSpPr>
        <p:spPr>
          <a:xfrm>
            <a:off x="827584" y="2348880"/>
            <a:ext cx="7416824" cy="4247317"/>
          </a:xfrm>
          <a:prstGeom prst="rect">
            <a:avLst/>
          </a:prstGeom>
          <a:noFill/>
        </p:spPr>
        <p:txBody>
          <a:bodyPr wrap="square" rtlCol="0">
            <a:spAutoFit/>
          </a:bodyPr>
          <a:lstStyle/>
          <a:p>
            <a:pPr algn="just"/>
            <a:r>
              <a:rPr lang="en-GB" u="sng" dirty="0" smtClean="0">
                <a:solidFill>
                  <a:srgbClr val="002060"/>
                </a:solidFill>
                <a:latin typeface="Calibri" panose="020F0502020204030204" pitchFamily="34" charset="0"/>
              </a:rPr>
              <a:t>Real life problem: </a:t>
            </a:r>
          </a:p>
          <a:p>
            <a:pPr algn="just"/>
            <a:r>
              <a:rPr lang="en-GB" dirty="0" smtClean="0">
                <a:solidFill>
                  <a:srgbClr val="002060"/>
                </a:solidFill>
                <a:latin typeface="Calibri" panose="020F0502020204030204" pitchFamily="34" charset="0"/>
              </a:rPr>
              <a:t>	A gas company delivers gas cylinders and other associated items to different business locations and pickup the empty gas cylinder bottles</a:t>
            </a:r>
          </a:p>
          <a:p>
            <a:pPr algn="just"/>
            <a:endParaRPr lang="en-GB" dirty="0">
              <a:solidFill>
                <a:srgbClr val="002060"/>
              </a:solidFill>
              <a:latin typeface="Calibri" panose="020F0502020204030204" pitchFamily="34" charset="0"/>
            </a:endParaRPr>
          </a:p>
          <a:p>
            <a:pPr algn="just"/>
            <a:r>
              <a:rPr lang="en-GB" u="sng" dirty="0" smtClean="0">
                <a:solidFill>
                  <a:srgbClr val="002060"/>
                </a:solidFill>
                <a:latin typeface="Calibri" panose="020F0502020204030204" pitchFamily="34" charset="0"/>
              </a:rPr>
              <a:t>Aim: </a:t>
            </a:r>
            <a:r>
              <a:rPr lang="en-GB" dirty="0" smtClean="0">
                <a:solidFill>
                  <a:srgbClr val="002060"/>
                </a:solidFill>
                <a:latin typeface="Calibri" panose="020F0502020204030204" pitchFamily="34" charset="0"/>
              </a:rPr>
              <a:t>	</a:t>
            </a:r>
          </a:p>
          <a:p>
            <a:pPr algn="just"/>
            <a:r>
              <a:rPr lang="en-GB" dirty="0">
                <a:solidFill>
                  <a:srgbClr val="002060"/>
                </a:solidFill>
                <a:latin typeface="Calibri" panose="020F0502020204030204" pitchFamily="34" charset="0"/>
              </a:rPr>
              <a:t>	</a:t>
            </a:r>
            <a:r>
              <a:rPr lang="en-GB" dirty="0" smtClean="0">
                <a:solidFill>
                  <a:srgbClr val="002060"/>
                </a:solidFill>
                <a:latin typeface="Calibri" panose="020F0502020204030204" pitchFamily="34" charset="0"/>
              </a:rPr>
              <a:t>To provide the company with an optimised transport network under the consideration of CO</a:t>
            </a:r>
            <a:r>
              <a:rPr lang="en-GB" baseline="-25000" dirty="0" smtClean="0">
                <a:solidFill>
                  <a:srgbClr val="002060"/>
                </a:solidFill>
                <a:latin typeface="Calibri" panose="020F0502020204030204" pitchFamily="34" charset="0"/>
              </a:rPr>
              <a:t>2</a:t>
            </a:r>
            <a:r>
              <a:rPr lang="en-GB" dirty="0" smtClean="0">
                <a:solidFill>
                  <a:srgbClr val="002060"/>
                </a:solidFill>
                <a:latin typeface="Calibri" panose="020F0502020204030204" pitchFamily="34" charset="0"/>
              </a:rPr>
              <a:t> emission cost under both simultaneous pickup and delivery and separate pick or delivery</a:t>
            </a:r>
          </a:p>
          <a:p>
            <a:pPr algn="just"/>
            <a:endParaRPr lang="en-GB" dirty="0" smtClean="0">
              <a:solidFill>
                <a:srgbClr val="002060"/>
              </a:solidFill>
              <a:latin typeface="Calibri" panose="020F0502020204030204" pitchFamily="34" charset="0"/>
            </a:endParaRPr>
          </a:p>
          <a:p>
            <a:pPr algn="just"/>
            <a:r>
              <a:rPr lang="en-GB" dirty="0" smtClean="0">
                <a:solidFill>
                  <a:srgbClr val="002060"/>
                </a:solidFill>
                <a:latin typeface="Calibri" panose="020F0502020204030204" pitchFamily="34" charset="0"/>
              </a:rPr>
              <a:t>	To evaluate the model using different scenarios with different demand and changing cost factors. </a:t>
            </a:r>
            <a:r>
              <a:rPr lang="en-CA" dirty="0" smtClean="0">
                <a:solidFill>
                  <a:srgbClr val="002060"/>
                </a:solidFill>
                <a:latin typeface="Calibri" panose="020F0502020204030204" pitchFamily="34" charset="0"/>
              </a:rPr>
              <a:t>Different demand scenario represent fluctuation in demand for gas cylinders at different time of the week, month or year</a:t>
            </a:r>
            <a:endParaRPr lang="en-GB" dirty="0" smtClean="0">
              <a:solidFill>
                <a:srgbClr val="002060"/>
              </a:solidFill>
              <a:latin typeface="Calibri" panose="020F0502020204030204" pitchFamily="34" charset="0"/>
            </a:endParaRPr>
          </a:p>
          <a:p>
            <a:pPr algn="just"/>
            <a:endParaRPr lang="en-GB" dirty="0" smtClean="0">
              <a:solidFill>
                <a:srgbClr val="002060"/>
              </a:solidFill>
              <a:latin typeface="Calibri" panose="020F0502020204030204" pitchFamily="34" charset="0"/>
            </a:endParaRPr>
          </a:p>
          <a:p>
            <a:pPr algn="just"/>
            <a:endParaRPr lang="en-GB" dirty="0">
              <a:solidFill>
                <a:srgbClr val="002060"/>
              </a:solidFill>
              <a:latin typeface="Calibri" panose="020F0502020204030204" pitchFamily="34" charset="0"/>
            </a:endParaRPr>
          </a:p>
        </p:txBody>
      </p:sp>
    </p:spTree>
    <p:extLst>
      <p:ext uri="{BB962C8B-B14F-4D97-AF65-F5344CB8AC3E}">
        <p14:creationId xmlns="" xmlns:p14="http://schemas.microsoft.com/office/powerpoint/2010/main" val="2355466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9815E6D-9063-472B-B30D-0F7EDF8CCE54}" type="slidenum">
              <a:rPr lang="en-US" smtClean="0">
                <a:solidFill>
                  <a:srgbClr val="808080"/>
                </a:solidFill>
              </a:rPr>
              <a:pPr>
                <a:defRPr/>
              </a:pPr>
              <a:t>9</a:t>
            </a:fld>
            <a:endParaRPr lang="en-US">
              <a:solidFill>
                <a:srgbClr val="808080"/>
              </a:solidFill>
            </a:endParaRPr>
          </a:p>
        </p:txBody>
      </p:sp>
      <p:sp>
        <p:nvSpPr>
          <p:cNvPr id="4" name="TextBox 3"/>
          <p:cNvSpPr txBox="1"/>
          <p:nvPr/>
        </p:nvSpPr>
        <p:spPr>
          <a:xfrm>
            <a:off x="2699792" y="1260049"/>
            <a:ext cx="3672408" cy="584775"/>
          </a:xfrm>
          <a:prstGeom prst="rect">
            <a:avLst/>
          </a:prstGeom>
          <a:noFill/>
        </p:spPr>
        <p:txBody>
          <a:bodyPr wrap="square" rtlCol="0">
            <a:spAutoFit/>
          </a:bodyPr>
          <a:lstStyle/>
          <a:p>
            <a:r>
              <a:rPr lang="en-GB" sz="3200" dirty="0" smtClean="0">
                <a:solidFill>
                  <a:srgbClr val="002060"/>
                </a:solidFill>
                <a:latin typeface="Calibri" panose="020F0502020204030204" pitchFamily="34" charset="0"/>
              </a:rPr>
              <a:t>Problem formulation</a:t>
            </a:r>
            <a:endParaRPr lang="en-GB" sz="3200" dirty="0">
              <a:solidFill>
                <a:srgbClr val="002060"/>
              </a:solidFill>
              <a:latin typeface="Calibri" panose="020F0502020204030204" pitchFamily="34" charset="0"/>
            </a:endParaRPr>
          </a:p>
        </p:txBody>
      </p:sp>
      <p:sp>
        <p:nvSpPr>
          <p:cNvPr id="2" name="Rectangle 6"/>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TextBox 6"/>
          <p:cNvSpPr txBox="1"/>
          <p:nvPr/>
        </p:nvSpPr>
        <p:spPr>
          <a:xfrm>
            <a:off x="971600" y="1988840"/>
            <a:ext cx="7632848" cy="3416320"/>
          </a:xfrm>
          <a:prstGeom prst="rect">
            <a:avLst/>
          </a:prstGeom>
          <a:noFill/>
        </p:spPr>
        <p:txBody>
          <a:bodyPr wrap="square" rtlCol="0">
            <a:spAutoFit/>
          </a:bodyPr>
          <a:lstStyle/>
          <a:p>
            <a:pPr>
              <a:lnSpc>
                <a:spcPct val="150000"/>
              </a:lnSpc>
            </a:pPr>
            <a:r>
              <a:rPr lang="en-GB" i="1" u="sng" dirty="0" smtClean="0">
                <a:solidFill>
                  <a:srgbClr val="002060"/>
                </a:solidFill>
              </a:rPr>
              <a:t>Attributes:</a:t>
            </a:r>
          </a:p>
          <a:p>
            <a:pPr marL="285750" indent="-285750">
              <a:lnSpc>
                <a:spcPct val="150000"/>
              </a:lnSpc>
              <a:buFont typeface="Arial" panose="020B0604020202020204" pitchFamily="34" charset="0"/>
              <a:buChar char="•"/>
            </a:pPr>
            <a:r>
              <a:rPr lang="en-GB" dirty="0" smtClean="0">
                <a:solidFill>
                  <a:srgbClr val="002060"/>
                </a:solidFill>
              </a:rPr>
              <a:t>Distance between business locations (to be measured using Google maps API)</a:t>
            </a:r>
          </a:p>
          <a:p>
            <a:pPr marL="285750" indent="-285750">
              <a:lnSpc>
                <a:spcPct val="150000"/>
              </a:lnSpc>
              <a:buFont typeface="Arial" panose="020B0604020202020204" pitchFamily="34" charset="0"/>
              <a:buChar char="•"/>
            </a:pPr>
            <a:r>
              <a:rPr lang="en-GB" dirty="0" smtClean="0">
                <a:solidFill>
                  <a:srgbClr val="002060"/>
                </a:solidFill>
              </a:rPr>
              <a:t>Time required to travel between business locations (to be measured using Google maps API)</a:t>
            </a:r>
          </a:p>
          <a:p>
            <a:pPr marL="285750" indent="-285750">
              <a:lnSpc>
                <a:spcPct val="150000"/>
              </a:lnSpc>
              <a:buFont typeface="Arial" panose="020B0604020202020204" pitchFamily="34" charset="0"/>
              <a:buChar char="•"/>
            </a:pPr>
            <a:r>
              <a:rPr lang="en-GB" dirty="0" smtClean="0">
                <a:solidFill>
                  <a:srgbClr val="002060"/>
                </a:solidFill>
              </a:rPr>
              <a:t>Cost of travel (considering CO</a:t>
            </a:r>
            <a:r>
              <a:rPr lang="en-GB" baseline="-25000" dirty="0" smtClean="0">
                <a:solidFill>
                  <a:srgbClr val="002060"/>
                </a:solidFill>
              </a:rPr>
              <a:t>2</a:t>
            </a:r>
            <a:r>
              <a:rPr lang="en-GB" dirty="0" smtClean="0">
                <a:solidFill>
                  <a:srgbClr val="002060"/>
                </a:solidFill>
              </a:rPr>
              <a:t> emission, fuel cost, driver wage)</a:t>
            </a:r>
          </a:p>
          <a:p>
            <a:pPr marL="285750" indent="-285750">
              <a:lnSpc>
                <a:spcPct val="150000"/>
              </a:lnSpc>
              <a:buFont typeface="Arial" panose="020B0604020202020204" pitchFamily="34" charset="0"/>
              <a:buChar char="•"/>
            </a:pPr>
            <a:r>
              <a:rPr lang="en-GB" dirty="0" smtClean="0">
                <a:solidFill>
                  <a:srgbClr val="002060"/>
                </a:solidFill>
              </a:rPr>
              <a:t>Number of items to be delivered (pre defined in the model)</a:t>
            </a:r>
          </a:p>
          <a:p>
            <a:pPr marL="285750" indent="-285750">
              <a:lnSpc>
                <a:spcPct val="150000"/>
              </a:lnSpc>
              <a:buFont typeface="Arial" panose="020B0604020202020204" pitchFamily="34" charset="0"/>
              <a:buChar char="•"/>
            </a:pPr>
            <a:r>
              <a:rPr lang="en-GB" dirty="0" smtClean="0">
                <a:solidFill>
                  <a:srgbClr val="002060"/>
                </a:solidFill>
              </a:rPr>
              <a:t>Number of items to be picked up </a:t>
            </a:r>
            <a:r>
              <a:rPr lang="en-GB" dirty="0">
                <a:solidFill>
                  <a:srgbClr val="002060"/>
                </a:solidFill>
              </a:rPr>
              <a:t>(pre defined in the model)</a:t>
            </a:r>
          </a:p>
        </p:txBody>
      </p:sp>
    </p:spTree>
    <p:extLst>
      <p:ext uri="{BB962C8B-B14F-4D97-AF65-F5344CB8AC3E}">
        <p14:creationId xmlns="" xmlns:p14="http://schemas.microsoft.com/office/powerpoint/2010/main" val="3592630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latin typeface="Times" pitchFamily="-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latin typeface="Times" pitchFamily="-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10784</TotalTime>
  <Words>3217</Words>
  <Application>Microsoft Office PowerPoint</Application>
  <PresentationFormat>On-screen Show (4:3)</PresentationFormat>
  <Paragraphs>280</Paragraphs>
  <Slides>15</Slides>
  <Notes>15</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18" baseType="lpstr">
      <vt:lpstr>Blank Presentation</vt:lpstr>
      <vt:lpstr>Office Theme</vt:lpstr>
      <vt:lpstr>Visio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University Of Nottingham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N14C33  Global sourcing  Alexander Trautrims YANG Fujia building D17 alexander.trautrims@nottingham.ac.uk</dc:title>
  <dc:creator>Trautrims Alexander</dc:creator>
  <cp:lastModifiedBy>Kingshuk</cp:lastModifiedBy>
  <cp:revision>205</cp:revision>
  <cp:lastPrinted>2016-03-14T09:26:35Z</cp:lastPrinted>
  <dcterms:created xsi:type="dcterms:W3CDTF">2014-01-22T17:17:30Z</dcterms:created>
  <dcterms:modified xsi:type="dcterms:W3CDTF">2016-03-31T08:44:34Z</dcterms:modified>
</cp:coreProperties>
</file>